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Override PartName="/ppt/tags/tag78.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tags/tag56.xml" ContentType="application/vnd.openxmlformats-officedocument.presentationml.tags+xml"/>
  <Override PartName="/ppt/notesSlides/notesSlide16.xml" ContentType="application/vnd.openxmlformats-officedocument.presentationml.notesSlide+xml"/>
  <Override PartName="/ppt/tags/tag67.xml" ContentType="application/vnd.openxmlformats-officedocument.presentationml.tags+xml"/>
  <Override PartName="/ppt/tags/tag85.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notesSlides/notesSlide23.xml" ContentType="application/vnd.openxmlformats-officedocument.presentationml.notesSlide+xml"/>
  <Override PartName="/docProps/custom.xml" ContentType="application/vnd.openxmlformats-officedocument.custom-properties+xml"/>
  <Override PartName="/ppt/tags/tag34.xml" ContentType="application/vnd.openxmlformats-officedocument.presentationml.tags+xml"/>
  <Override PartName="/ppt/notesSlides/notesSlide12.xml" ContentType="application/vnd.openxmlformats-officedocument.presentationml.notesSlide+xml"/>
  <Override PartName="/ppt/tags/tag52.xml" ContentType="application/vnd.openxmlformats-officedocument.presentationml.tags+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tags/tag7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tags/tag5.xml" ContentType="application/vnd.openxmlformats-officedocument.presentationml.tags+xml"/>
  <Override PartName="/ppt/theme/theme2.xml" ContentType="application/vnd.openxmlformats-officedocument.theme+xml"/>
  <Override PartName="/ppt/tags/tag79.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notesSlides/notesSlide17.xml" ContentType="application/vnd.openxmlformats-officedocument.presentationml.notesSlide+xml"/>
  <Override PartName="/ppt/tags/tag68.xml" ContentType="application/vnd.openxmlformats-officedocument.presentationml.tags+xml"/>
  <Override PartName="/ppt/tags/tag86.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tags/tag35.xml" ContentType="application/vnd.openxmlformats-officedocument.presentationml.tags+xml"/>
  <Override PartName="/ppt/notesSlides/notesSlide13.xml" ContentType="application/vnd.openxmlformats-officedocument.presentationml.notesSlide+xml"/>
  <Override PartName="/ppt/tags/tag46.xml" ContentType="application/vnd.openxmlformats-officedocument.presentationml.tags+xml"/>
  <Override PartName="/ppt/tags/tag64.xml" ContentType="application/vnd.openxmlformats-officedocument.presentationml.tags+xml"/>
  <Override PartName="/ppt/tags/tag82.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Default Extension="gif" ContentType="image/gif"/>
  <Override PartName="/ppt/tags/tag24.xml" ContentType="application/vnd.openxmlformats-officedocument.presentationml.tags+xml"/>
  <Override PartName="/ppt/tags/tag33.xml" ContentType="application/vnd.openxmlformats-officedocument.presentationml.tag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44.xml" ContentType="application/vnd.openxmlformats-officedocument.presentationml.tags+xml"/>
  <Override PartName="/ppt/tags/tag53.xml" ContentType="application/vnd.openxmlformats-officedocument.presentationml.tags+xml"/>
  <Override PartName="/ppt/tags/tag62.xml" ContentType="application/vnd.openxmlformats-officedocument.presentationml.tags+xml"/>
  <Override PartName="/ppt/tags/tag71.xml" ContentType="application/vnd.openxmlformats-officedocument.presentationml.tags+xml"/>
  <Override PartName="/ppt/notesSlides/notesSlide20.xml" ContentType="application/vnd.openxmlformats-officedocument.presentationml.notesSlide+xml"/>
  <Override PartName="/ppt/tags/tag80.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notesSlides/notesSlide18.xml" ContentType="application/vnd.openxmlformats-officedocument.presentationml.notesSlide+xml"/>
  <Override PartName="/ppt/tags/tag69.xml" ContentType="application/vnd.openxmlformats-officedocument.presentationml.tags+xml"/>
  <Override PartName="/ppt/tags/tag87.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notesSlides/notesSlide14.xml" ContentType="application/vnd.openxmlformats-officedocument.presentationml.notesSlide+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notesSlides/notesSlide21.xml" ContentType="application/vnd.openxmlformats-officedocument.presentationml.notesSlide+xml"/>
  <Default Extension="avi" ContentType="video/avi"/>
  <Override PartName="/ppt/tags/tag32.xml" ContentType="application/vnd.openxmlformats-officedocument.presentationml.tags+xml"/>
  <Override PartName="/ppt/notesSlides/notesSlide10.xml" ContentType="application/vnd.openxmlformats-officedocument.presentationml.notesSlide+xml"/>
  <Override PartName="/ppt/tags/tag50.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Default Extension="jpeg" ContentType="image/jpeg"/>
  <Override PartName="/ppt/slides/slide13.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notesSlides/notesSlide15.xml" ContentType="application/vnd.openxmlformats-officedocument.presentationml.notesSlide+xml"/>
  <Override PartName="/ppt/tags/tag66.xml" ContentType="application/vnd.openxmlformats-officedocument.presentationml.tags+xml"/>
  <Override PartName="/ppt/tags/tag84.xml" ContentType="application/vnd.openxmlformats-officedocument.presentationml.tags+xml"/>
  <Override PartName="/ppt/notesSlides/notesSlide26.xml" ContentType="application/vnd.openxmlformats-officedocument.presentationml.notesSlide+xml"/>
  <Override PartName="/ppt/slides/slide20.xml" ContentType="application/vnd.openxmlformats-officedocument.presentationml.slide+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8"/>
  </p:notesMasterIdLst>
  <p:handoutMasterIdLst>
    <p:handoutMasterId r:id="rId29"/>
  </p:handoutMasterIdLst>
  <p:sldIdLst>
    <p:sldId id="288" r:id="rId2"/>
    <p:sldId id="289" r:id="rId3"/>
    <p:sldId id="290" r:id="rId4"/>
    <p:sldId id="291" r:id="rId5"/>
    <p:sldId id="292" r:id="rId6"/>
    <p:sldId id="293" r:id="rId7"/>
    <p:sldId id="294" r:id="rId8"/>
    <p:sldId id="295" r:id="rId9"/>
    <p:sldId id="296" r:id="rId10"/>
    <p:sldId id="297" r:id="rId11"/>
    <p:sldId id="298" r:id="rId12"/>
    <p:sldId id="314" r:id="rId13"/>
    <p:sldId id="300" r:id="rId14"/>
    <p:sldId id="301" r:id="rId15"/>
    <p:sldId id="302" r:id="rId16"/>
    <p:sldId id="303" r:id="rId17"/>
    <p:sldId id="304" r:id="rId18"/>
    <p:sldId id="305" r:id="rId19"/>
    <p:sldId id="306" r:id="rId20"/>
    <p:sldId id="307" r:id="rId21"/>
    <p:sldId id="308" r:id="rId22"/>
    <p:sldId id="309" r:id="rId23"/>
    <p:sldId id="310" r:id="rId24"/>
    <p:sldId id="311" r:id="rId25"/>
    <p:sldId id="312" r:id="rId26"/>
    <p:sldId id="313" r:id="rId27"/>
  </p:sldIdLst>
  <p:sldSz cx="10080625" cy="7559675"/>
  <p:notesSz cx="7099300" cy="10234613"/>
  <p:custDataLst>
    <p:tags r:id="rId30"/>
  </p:custData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7" autoAdjust="0"/>
    <p:restoredTop sz="79066" autoAdjust="0"/>
  </p:normalViewPr>
  <p:slideViewPr>
    <p:cSldViewPr>
      <p:cViewPr varScale="1">
        <p:scale>
          <a:sx n="83" d="100"/>
          <a:sy n="83" d="100"/>
        </p:scale>
        <p:origin x="-2142" y="-84"/>
      </p:cViewPr>
      <p:guideLst>
        <p:guide orient="horz" pos="2381"/>
        <p:guide pos="3175"/>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1 Marcador de encabezado"/>
          <p:cNvSpPr txBox="1">
            <a:spLocks noGrp="1"/>
          </p:cNvSpPr>
          <p:nvPr>
            <p:ph type="hdr" sz="quarter"/>
          </p:nvPr>
        </p:nvSpPr>
        <p:spPr>
          <a:xfrm>
            <a:off x="1" y="1"/>
            <a:ext cx="3080719" cy="511264"/>
          </a:xfrm>
          <a:prstGeom prst="rect">
            <a:avLst/>
          </a:prstGeom>
          <a:noFill/>
          <a:ln>
            <a:noFill/>
          </a:ln>
        </p:spPr>
        <p:txBody>
          <a:bodyPr vert="horz" lIns="85473" tIns="42737" rIns="85473" bIns="42737" compatLnSpc="0"/>
          <a:lstStyle/>
          <a:p>
            <a:pPr hangingPunct="0">
              <a:defRPr sz="1400"/>
            </a:pPr>
            <a:endParaRPr lang="en-US" sz="1300" dirty="0">
              <a:latin typeface="Nimbus Sans L" pitchFamily="18"/>
              <a:ea typeface="HG Mincho Light J" pitchFamily="2"/>
              <a:cs typeface="Tahoma" pitchFamily="2"/>
            </a:endParaRPr>
          </a:p>
        </p:txBody>
      </p:sp>
      <p:sp>
        <p:nvSpPr>
          <p:cNvPr id="3" name="2 Marcador de fecha"/>
          <p:cNvSpPr txBox="1">
            <a:spLocks noGrp="1"/>
          </p:cNvSpPr>
          <p:nvPr>
            <p:ph type="dt" sz="quarter" idx="1"/>
          </p:nvPr>
        </p:nvSpPr>
        <p:spPr>
          <a:xfrm>
            <a:off x="4018466" y="1"/>
            <a:ext cx="3080719" cy="511264"/>
          </a:xfrm>
          <a:prstGeom prst="rect">
            <a:avLst/>
          </a:prstGeom>
          <a:noFill/>
          <a:ln>
            <a:noFill/>
          </a:ln>
        </p:spPr>
        <p:txBody>
          <a:bodyPr vert="horz" lIns="85473" tIns="42737" rIns="85473" bIns="42737" compatLnSpc="0"/>
          <a:lstStyle/>
          <a:p>
            <a:pPr algn="r" hangingPunct="0">
              <a:defRPr sz="1400"/>
            </a:pPr>
            <a:endParaRPr lang="en-US" sz="1300" dirty="0">
              <a:latin typeface="Nimbus Sans L" pitchFamily="18"/>
              <a:ea typeface="HG Mincho Light J" pitchFamily="2"/>
              <a:cs typeface="Tahoma" pitchFamily="2"/>
            </a:endParaRPr>
          </a:p>
        </p:txBody>
      </p:sp>
      <p:sp>
        <p:nvSpPr>
          <p:cNvPr id="4" name="3 Marcador de pie de página"/>
          <p:cNvSpPr txBox="1">
            <a:spLocks noGrp="1"/>
          </p:cNvSpPr>
          <p:nvPr>
            <p:ph type="ftr" sz="quarter" idx="2"/>
          </p:nvPr>
        </p:nvSpPr>
        <p:spPr>
          <a:xfrm>
            <a:off x="1" y="9723300"/>
            <a:ext cx="3080719" cy="511264"/>
          </a:xfrm>
          <a:prstGeom prst="rect">
            <a:avLst/>
          </a:prstGeom>
          <a:noFill/>
          <a:ln>
            <a:noFill/>
          </a:ln>
        </p:spPr>
        <p:txBody>
          <a:bodyPr vert="horz" lIns="85473" tIns="42737" rIns="85473" bIns="42737" anchor="b" compatLnSpc="0"/>
          <a:lstStyle/>
          <a:p>
            <a:pPr hangingPunct="0">
              <a:defRPr sz="1400"/>
            </a:pPr>
            <a:endParaRPr lang="en-US" sz="1300" dirty="0">
              <a:latin typeface="Nimbus Sans L" pitchFamily="18"/>
              <a:ea typeface="HG Mincho Light J" pitchFamily="2"/>
              <a:cs typeface="Tahoma" pitchFamily="2"/>
            </a:endParaRPr>
          </a:p>
        </p:txBody>
      </p:sp>
      <p:sp>
        <p:nvSpPr>
          <p:cNvPr id="5" name="4 Marcador de número de diapositiva"/>
          <p:cNvSpPr txBox="1">
            <a:spLocks noGrp="1"/>
          </p:cNvSpPr>
          <p:nvPr>
            <p:ph type="sldNum" sz="quarter" idx="3"/>
          </p:nvPr>
        </p:nvSpPr>
        <p:spPr>
          <a:xfrm>
            <a:off x="4018466" y="9723300"/>
            <a:ext cx="3080719" cy="511264"/>
          </a:xfrm>
          <a:prstGeom prst="rect">
            <a:avLst/>
          </a:prstGeom>
          <a:noFill/>
          <a:ln>
            <a:noFill/>
          </a:ln>
        </p:spPr>
        <p:txBody>
          <a:bodyPr vert="horz" lIns="85473" tIns="42737" rIns="85473" bIns="42737" anchor="b" compatLnSpc="0"/>
          <a:lstStyle/>
          <a:p>
            <a:pPr algn="r" hangingPunct="0">
              <a:defRPr sz="1400"/>
            </a:pPr>
            <a:fld id="{E88AA312-CA9B-4D5B-9CC3-E16ED2D4ED7F}" type="slidenum">
              <a:rPr/>
              <a:pPr algn="r" hangingPunct="0">
                <a:defRPr sz="1400"/>
              </a:pPr>
              <a:t>‹#›</a:t>
            </a:fld>
            <a:endParaRPr lang="en-US" sz="1300" dirty="0">
              <a:latin typeface="Nimbus Sans L" pitchFamily="18"/>
              <a:ea typeface="HG Mincho Light J" pitchFamily="2"/>
              <a:cs typeface="Tahoma" pitchFamily="2"/>
            </a:endParaRPr>
          </a:p>
        </p:txBody>
      </p:sp>
    </p:spTree>
    <p:extLst>
      <p:ext uri="{BB962C8B-B14F-4D97-AF65-F5344CB8AC3E}">
        <p14:creationId xmlns="" xmlns:p14="http://schemas.microsoft.com/office/powerpoint/2010/main" val="1756477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idx="2"/>
          </p:nvPr>
        </p:nvSpPr>
        <p:spPr>
          <a:xfrm>
            <a:off x="992188" y="777875"/>
            <a:ext cx="5114925" cy="3836988"/>
          </a:xfrm>
          <a:prstGeom prst="rect">
            <a:avLst/>
          </a:prstGeom>
          <a:noFill/>
          <a:ln>
            <a:noFill/>
            <a:prstDash val="solid"/>
          </a:ln>
        </p:spPr>
      </p:sp>
      <p:sp>
        <p:nvSpPr>
          <p:cNvPr id="3" name="2 Marcador de notas"/>
          <p:cNvSpPr txBox="1">
            <a:spLocks noGrp="1"/>
          </p:cNvSpPr>
          <p:nvPr>
            <p:ph type="body" sz="quarter" idx="3"/>
          </p:nvPr>
        </p:nvSpPr>
        <p:spPr>
          <a:xfrm>
            <a:off x="709961" y="4861353"/>
            <a:ext cx="5679345" cy="4605312"/>
          </a:xfrm>
          <a:prstGeom prst="rect">
            <a:avLst/>
          </a:prstGeom>
          <a:noFill/>
          <a:ln>
            <a:noFill/>
          </a:ln>
        </p:spPr>
        <p:txBody>
          <a:bodyPr lIns="0" tIns="0" rIns="0" bIns="0"/>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endParaRPr lang="en-US"/>
          </a:p>
        </p:txBody>
      </p:sp>
      <p:sp>
        <p:nvSpPr>
          <p:cNvPr id="4" name="3 Marcador de encabezado"/>
          <p:cNvSpPr txBox="1">
            <a:spLocks noGrp="1"/>
          </p:cNvSpPr>
          <p:nvPr>
            <p:ph type="hdr" sz="quarter"/>
          </p:nvPr>
        </p:nvSpPr>
        <p:spPr>
          <a:xfrm>
            <a:off x="0" y="0"/>
            <a:ext cx="3080890" cy="511394"/>
          </a:xfrm>
          <a:prstGeom prst="rect">
            <a:avLst/>
          </a:prstGeom>
          <a:noFill/>
          <a:ln>
            <a:noFill/>
          </a:ln>
        </p:spPr>
        <p:txBody>
          <a:bodyPr lIns="0" tIns="0" rIns="0" bIns="0"/>
          <a:lstStyle>
            <a:lvl1pPr marL="0" marR="0" lvl="0" indent="0" rtl="0" hangingPunct="0">
              <a:buNone/>
              <a:tabLst/>
              <a:defRPr lang="en-US" sz="1300" kern="1200">
                <a:latin typeface="Nimbus Roman No9 L" pitchFamily="18"/>
                <a:ea typeface="DejaVuSans" pitchFamily="2"/>
                <a:cs typeface="Tahoma" pitchFamily="2"/>
              </a:defRPr>
            </a:lvl1pPr>
          </a:lstStyle>
          <a:p>
            <a:pPr lvl="0"/>
            <a:endParaRPr lang="en-US" dirty="0"/>
          </a:p>
        </p:txBody>
      </p:sp>
      <p:sp>
        <p:nvSpPr>
          <p:cNvPr id="5" name="4 Marcador de fecha"/>
          <p:cNvSpPr txBox="1">
            <a:spLocks noGrp="1"/>
          </p:cNvSpPr>
          <p:nvPr>
            <p:ph type="dt" idx="1"/>
          </p:nvPr>
        </p:nvSpPr>
        <p:spPr>
          <a:xfrm>
            <a:off x="4018377" y="0"/>
            <a:ext cx="3080890" cy="511394"/>
          </a:xfrm>
          <a:prstGeom prst="rect">
            <a:avLst/>
          </a:prstGeom>
          <a:noFill/>
          <a:ln>
            <a:noFill/>
          </a:ln>
        </p:spPr>
        <p:txBody>
          <a:bodyPr lIns="0" tIns="0" rIns="0" bIns="0"/>
          <a:lstStyle>
            <a:lvl1pPr marL="0" marR="0" lvl="0" indent="0" algn="r" rtl="0" hangingPunct="0">
              <a:buNone/>
              <a:tabLst/>
              <a:defRPr lang="en-US" sz="1300" kern="1200">
                <a:latin typeface="Nimbus Roman No9 L" pitchFamily="18"/>
                <a:ea typeface="DejaVuSans" pitchFamily="2"/>
                <a:cs typeface="Tahoma" pitchFamily="2"/>
              </a:defRPr>
            </a:lvl1pPr>
          </a:lstStyle>
          <a:p>
            <a:pPr lvl="0"/>
            <a:endParaRPr lang="en-US" dirty="0"/>
          </a:p>
        </p:txBody>
      </p:sp>
      <p:sp>
        <p:nvSpPr>
          <p:cNvPr id="6" name="5 Marcador de pie de página"/>
          <p:cNvSpPr txBox="1">
            <a:spLocks noGrp="1"/>
          </p:cNvSpPr>
          <p:nvPr>
            <p:ph type="ftr" sz="quarter" idx="4"/>
          </p:nvPr>
        </p:nvSpPr>
        <p:spPr>
          <a:xfrm>
            <a:off x="0" y="9723052"/>
            <a:ext cx="3080890" cy="511394"/>
          </a:xfrm>
          <a:prstGeom prst="rect">
            <a:avLst/>
          </a:prstGeom>
          <a:noFill/>
          <a:ln>
            <a:noFill/>
          </a:ln>
        </p:spPr>
        <p:txBody>
          <a:bodyPr lIns="0" tIns="0" rIns="0" bIns="0" anchor="b"/>
          <a:lstStyle>
            <a:lvl1pPr marL="0" marR="0" lvl="0" indent="0" rtl="0" hangingPunct="0">
              <a:buNone/>
              <a:tabLst/>
              <a:defRPr lang="en-US" sz="1300" kern="1200">
                <a:latin typeface="Nimbus Roman No9 L" pitchFamily="18"/>
                <a:ea typeface="DejaVuSans" pitchFamily="2"/>
                <a:cs typeface="Tahoma" pitchFamily="2"/>
              </a:defRPr>
            </a:lvl1pPr>
          </a:lstStyle>
          <a:p>
            <a:pPr lvl="0"/>
            <a:endParaRPr lang="en-US" dirty="0"/>
          </a:p>
        </p:txBody>
      </p:sp>
      <p:sp>
        <p:nvSpPr>
          <p:cNvPr id="7" name="6 Marcador de número de diapositiva"/>
          <p:cNvSpPr txBox="1">
            <a:spLocks noGrp="1"/>
          </p:cNvSpPr>
          <p:nvPr>
            <p:ph type="sldNum" sz="quarter" idx="5"/>
          </p:nvPr>
        </p:nvSpPr>
        <p:spPr>
          <a:xfrm>
            <a:off x="4018377" y="9723052"/>
            <a:ext cx="3080890" cy="511394"/>
          </a:xfrm>
          <a:prstGeom prst="rect">
            <a:avLst/>
          </a:prstGeom>
          <a:noFill/>
          <a:ln>
            <a:noFill/>
          </a:ln>
        </p:spPr>
        <p:txBody>
          <a:bodyPr lIns="0" tIns="0" rIns="0" bIns="0" anchor="b"/>
          <a:lstStyle>
            <a:lvl1pPr marL="0" marR="0" lvl="0" indent="0" algn="r" rtl="0" hangingPunct="0">
              <a:buNone/>
              <a:tabLst/>
              <a:defRPr lang="en-US" sz="1300" kern="1200">
                <a:latin typeface="Nimbus Roman No9 L" pitchFamily="18"/>
                <a:ea typeface="DejaVuSans" pitchFamily="2"/>
                <a:cs typeface="Tahoma" pitchFamily="2"/>
              </a:defRPr>
            </a:lvl1pPr>
          </a:lstStyle>
          <a:p>
            <a:pPr lvl="0"/>
            <a:fld id="{E81A3EB5-E456-48F4-B8C2-D5B7892FFD66}" type="slidenum">
              <a:rPr/>
              <a:pPr lvl="0"/>
              <a:t>‹#›</a:t>
            </a:fld>
            <a:endParaRPr lang="en-US" dirty="0"/>
          </a:p>
        </p:txBody>
      </p:sp>
    </p:spTree>
    <p:extLst>
      <p:ext uri="{BB962C8B-B14F-4D97-AF65-F5344CB8AC3E}">
        <p14:creationId xmlns="" xmlns:p14="http://schemas.microsoft.com/office/powerpoint/2010/main" val="2934462398"/>
      </p:ext>
    </p:extLst>
  </p:cSld>
  <p:clrMap bg1="lt1" tx1="dk1" bg2="lt2" tx2="dk2" accent1="accent1" accent2="accent2" accent3="accent3" accent4="accent4" accent5="accent5" accent6="accent6" hlink="hlink" folHlink="folHlink"/>
  <p:notesStyle>
    <a:lvl1pPr marL="216000" marR="0" indent="-216000" rtl="0" hangingPunct="0">
      <a:tabLst/>
      <a:defRPr lang="en-US" sz="2000" b="0" i="0" u="none" strike="noStrike" kern="1200">
        <a:ln>
          <a:noFill/>
        </a:ln>
        <a:latin typeface="Nimbus Sans L" pitchFamily="18"/>
        <a:cs typeface="Tahoma" pitchFamily="2"/>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961" y="4861353"/>
            <a:ext cx="5679345" cy="2769989"/>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r>
              <a:rPr lang="en-US" dirty="0" smtClean="0"/>
              <a:t>I am Carles Matabosch, Technical Director of the company Aqsense, and</a:t>
            </a:r>
            <a:r>
              <a:rPr lang="en-US" baseline="0" dirty="0" smtClean="0"/>
              <a:t> I will talk about the importance of the third dimension on Machine Vision Applications.</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961" y="4861354"/>
            <a:ext cx="5679345" cy="4519159"/>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r>
              <a:rPr lang="en-US" dirty="0" smtClean="0"/>
              <a:t>The angular calibration</a:t>
            </a:r>
            <a:r>
              <a:rPr lang="en-US" baseline="0" dirty="0" smtClean="0"/>
              <a:t> tool allows to acquire static objects by placing the camera and the laser over a robot arm.</a:t>
            </a:r>
          </a:p>
          <a:p>
            <a:r>
              <a:rPr lang="en-US" baseline="0" dirty="0" smtClean="0"/>
              <a:t>This calibration allows quite flexibility on the acquisition. So, the same object can be scanned by different sides.</a:t>
            </a:r>
          </a:p>
          <a:p>
            <a:r>
              <a:rPr lang="en-US" baseline="0" dirty="0" smtClean="0"/>
              <a:t>After the scanning it is possible to create a COPs for a further analysis with other tools</a:t>
            </a:r>
          </a:p>
          <a:p>
            <a:r>
              <a:rPr lang="en-US" baseline="0" dirty="0" smtClean="0"/>
              <a:t>The combination of robots and vision is quite useful in several applications, like Bin picking, assembly, painting, inspection, etc.</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3337" cy="3835400"/>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283" y="4861008"/>
            <a:ext cx="5678670" cy="4518471"/>
          </a:xfrm>
        </p:spPr>
        <p:txBody>
          <a:bodyPr vert="horz" compatLnSpc="1"/>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smtClean="0">
                <a:solidFill>
                  <a:srgbClr val="000000"/>
                </a:solidFill>
                <a:latin typeface="Times New Roman" pitchFamily="18"/>
              </a:rPr>
              <a:t>So, thanks to a metric calibration, it is possible to get 3D metric information in all three axis.</a:t>
            </a: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smtClean="0">
                <a:solidFill>
                  <a:srgbClr val="000000"/>
                </a:solidFill>
                <a:latin typeface="Times New Roman" pitchFamily="18"/>
              </a:rPr>
              <a:t>Different from some 2D calibration techniques, the calibration is valid for all the 3D space.</a:t>
            </a: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smtClean="0">
                <a:solidFill>
                  <a:srgbClr val="000000"/>
                </a:solidFill>
                <a:latin typeface="Times New Roman" pitchFamily="18"/>
              </a:rPr>
              <a:t>In addition, as calibration can be easy done by the customer, it is possible to adapt all the components (like the lens, iris, laser) instead of using a factory calibrated 3D sensor. In addition, it also allows multiple camera calibration.</a:t>
            </a:r>
            <a:endParaRPr lang="en-US" sz="1100" dirty="0">
              <a:solidFill>
                <a:srgbClr val="000000"/>
              </a:solidFill>
              <a:latin typeface="Times New Roman" pitchFamily="1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283" y="4861008"/>
            <a:ext cx="5678670" cy="1066959"/>
          </a:xfrm>
        </p:spPr>
        <p:txBody>
          <a:bodyPr vert="horz" compatLnSpc="1">
            <a:spAutoFit/>
          </a:bodyP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smtClean="0">
                <a:solidFill>
                  <a:srgbClr val="000000"/>
                </a:solidFill>
                <a:latin typeface="Times New Roman" pitchFamily="18"/>
              </a:rPr>
              <a:t>Despite that 3D measures can be done over a COPs, there are not too many libraries on the market able to process 3D data. To minimize this restrictions, the 3DMVL contains some tools to generate bidimensional images containing 3D information. The idea is to orthogonally project the 3D data over the Z plane. As the projection is orthogonal, there is a constant and known ratio pixel/metric that allows to convert pixels on the Zmap in metric units with a single product.</a:t>
            </a: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smtClean="0">
                <a:solidFill>
                  <a:srgbClr val="000000"/>
                </a:solidFill>
                <a:latin typeface="Times New Roman" pitchFamily="18"/>
              </a:rPr>
              <a:t>In addition, the Z coordinate value is stored in 32 bits on each ZMap cell.</a:t>
            </a:r>
            <a:endParaRPr lang="en-US" sz="1100" dirty="0">
              <a:solidFill>
                <a:srgbClr val="000000"/>
              </a:solidFill>
              <a:latin typeface="Times New Roman" pitchFamily="1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3337" cy="3835400"/>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283" y="4861008"/>
            <a:ext cx="5678670" cy="4518471"/>
          </a:xfrm>
        </p:spPr>
        <p:txBody>
          <a:bodyPr vert="horz" compatLnSpc="1"/>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This Zmap:</a:t>
            </a:r>
          </a:p>
          <a:p>
            <a:pPr marL="162826" indent="-162826" algn="l">
              <a:spcBef>
                <a:spcPts val="425"/>
              </a:spcBef>
              <a:buFont typeface="Arial" pitchFamily="34" charset="0"/>
              <a:buChar char="•"/>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allows to determine metric measures using standard 2D tools</a:t>
            </a:r>
          </a:p>
          <a:p>
            <a:pPr marL="162826" indent="-162826" algn="l">
              <a:spcBef>
                <a:spcPts val="425"/>
              </a:spcBef>
              <a:buFont typeface="Arial" pitchFamily="34" charset="0"/>
              <a:buChar char="•"/>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The constant ratio pixel/metric allow to transform measures from standard 2D operators (length, diameter, area, etc) to metric measures</a:t>
            </a:r>
          </a:p>
          <a:p>
            <a:pPr marL="162826" indent="-162826" algn="l">
              <a:spcBef>
                <a:spcPts val="425"/>
              </a:spcBef>
              <a:buFont typeface="Arial" pitchFamily="34" charset="0"/>
              <a:buChar char="•"/>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It is also possible to determine the height of the object</a:t>
            </a:r>
          </a:p>
          <a:p>
            <a:pPr marL="162826" indent="-162826" algn="l">
              <a:spcBef>
                <a:spcPts val="425"/>
              </a:spcBef>
              <a:buFont typeface="Arial" pitchFamily="34" charset="0"/>
              <a:buChar char="•"/>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If needed, the 3D data can be rotated before projection, to measure on the desired plane. On these example images, after generating the 3D model, we align the tilted plane to the Z plane before importing the Zmap to the 2D tool</a:t>
            </a: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endParaRPr lang="en-US" sz="1100" dirty="0">
              <a:solidFill>
                <a:srgbClr val="000000"/>
              </a:solidFill>
              <a:latin typeface="Times New Roman" pitchFamily="1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961" y="4861354"/>
            <a:ext cx="5679345" cy="4519159"/>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r>
              <a:rPr lang="en-US" dirty="0" smtClean="0"/>
              <a:t>So, summarizing, thanks</a:t>
            </a:r>
            <a:r>
              <a:rPr lang="en-US" baseline="0" dirty="0" smtClean="0"/>
              <a:t> to the Zmap projection, it is possible to measure 3D objects using 2D tools.</a:t>
            </a:r>
          </a:p>
          <a:p>
            <a:r>
              <a:rPr lang="en-US" baseline="0" dirty="0" smtClean="0"/>
              <a:t>Different from some 2D techniques, with a single calibration it is possible to measure in different planes, like the different diameters we can measure on this object.</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961" y="4861354"/>
            <a:ext cx="5679345" cy="4519159"/>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r>
              <a:rPr lang="en-US" dirty="0" smtClean="0"/>
              <a:t>This diagram is an example to demonstrate that in addition to acquire the 3D data it is quite important to process it.</a:t>
            </a:r>
          </a:p>
          <a:p>
            <a:r>
              <a:rPr lang="en-US" dirty="0" smtClean="0"/>
              <a:t>
In this case, if we scan a cookie that it is not perfectly laying on the conveyor belt, the rangemap looks like the one on the top left image.</a:t>
            </a:r>
          </a:p>
          <a:p>
            <a:r>
              <a:rPr lang="en-US" dirty="0" smtClean="0"/>
              <a:t>
</a:t>
            </a:r>
          </a:p>
          <a:p>
            <a:r>
              <a:rPr lang="en-US" dirty="0" smtClean="0"/>
              <a:t>
This color gradient means that the object has different Z values.</a:t>
            </a:r>
          </a:p>
          <a:p>
            <a:r>
              <a:rPr lang="en-US" dirty="0" smtClean="0"/>
              <a:t>
</a:t>
            </a:r>
          </a:p>
          <a:p>
            <a:r>
              <a:rPr lang="en-US" dirty="0" smtClean="0"/>
              <a:t>
If we do a 8 bits normalization for a further analysis in 2D, it is quite difficult to extract information. As you can see on the blue diagram on the top, we are scaling a high Z range into a 8 bits scale, loosing resolution. So, in this case, it is quite difficult to extract information.</a:t>
            </a:r>
          </a:p>
          <a:p>
            <a:r>
              <a:rPr lang="en-US" dirty="0" smtClean="0"/>
              <a:t>
</a:t>
            </a:r>
          </a:p>
          <a:p>
            <a:r>
              <a:rPr lang="en-US" dirty="0" smtClean="0"/>
              <a:t>
However, if we convert the Rangemap to a COP, we get a object with the correct measurements. You can see on the corresponding image, that the color object is still a gradient template, this means that the object is tilted on the space.</a:t>
            </a:r>
          </a:p>
          <a:p>
            <a:r>
              <a:rPr lang="en-US" dirty="0" smtClean="0"/>
              <a:t>
</a:t>
            </a:r>
          </a:p>
          <a:p>
            <a:r>
              <a:rPr lang="en-US" dirty="0" smtClean="0"/>
              <a:t>
However, with the 3DMVL tools,  we can mathematically rotate this COP on the space to make it parallel to the projection plane. As you can see on the second image on the bottom, now, all the points are more or less on the same plane.</a:t>
            </a:r>
          </a:p>
          <a:p>
            <a:r>
              <a:rPr lang="en-US" dirty="0" smtClean="0"/>
              <a:t>
</a:t>
            </a:r>
          </a:p>
          <a:p>
            <a:r>
              <a:rPr lang="en-US" dirty="0" smtClean="0"/>
              <a:t>
As the object is almost flat, we are scaling an small Z range to 8 bits, so, we have much more resolution as you can see on the last image on the bottom.</a:t>
            </a:r>
          </a:p>
          <a:p>
            <a:r>
              <a:rPr lang="en-US" dirty="0" smtClean="0"/>
              <a:t>
</a:t>
            </a:r>
          </a:p>
          <a:p>
            <a:r>
              <a:rPr lang="en-US" dirty="0" smtClean="0"/>
              <a:t>
So, now, it is much more easy with 2D tools to check the quality of the cookie.</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283" y="4861008"/>
            <a:ext cx="5678670" cy="1508105"/>
          </a:xfrm>
        </p:spPr>
        <p:txBody>
          <a:bodyPr vert="horz" compatLnSpc="1">
            <a:spAutoFit/>
          </a:bodyP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smtClean="0">
                <a:solidFill>
                  <a:srgbClr val="000000"/>
                </a:solidFill>
                <a:latin typeface="Times New Roman" pitchFamily="18"/>
              </a:rPr>
              <a:t>There are also other tools that can complement the 3DMVL to improve the quality of the 3D data. For example, with another type of calibration, it is possible to minimize the typical occlusions present on laser triangulation systems.</a:t>
            </a: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smtClean="0">
                <a:solidFill>
                  <a:srgbClr val="000000"/>
                </a:solidFill>
                <a:latin typeface="Times New Roman" pitchFamily="18"/>
              </a:rPr>
              <a:t>On the set-up with a single camera, the object itself creates occlusions to the camera, so, the rangemap contains several regions with not valid information.</a:t>
            </a: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smtClean="0">
                <a:solidFill>
                  <a:srgbClr val="000000"/>
                </a:solidFill>
                <a:latin typeface="Times New Roman" pitchFamily="18"/>
              </a:rPr>
              <a:t>However, combining the information of two cameras, it is possible to minimize this occlusions.</a:t>
            </a: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smtClean="0">
                <a:solidFill>
                  <a:srgbClr val="000000"/>
                </a:solidFill>
                <a:latin typeface="Times New Roman" pitchFamily="18"/>
              </a:rPr>
              <a:t>On the top you can see a single VI that from two rangemaps and the calibration data, it generates a single output containing both camera information.</a:t>
            </a:r>
            <a:endParaRPr lang="en-US" sz="1100" dirty="0">
              <a:solidFill>
                <a:srgbClr val="000000"/>
              </a:solidFill>
              <a:latin typeface="Times New Roman" pitchFamily="1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961" y="4861353"/>
            <a:ext cx="5679345" cy="3385542"/>
          </a:xfrm>
        </p:spPr>
        <p:txBody>
          <a:bodyPr>
            <a:spAutoFit/>
          </a:bodyPr>
          <a:lstStyle/>
          <a:p>
            <a:pPr lvl="0">
              <a:buNone/>
            </a:pPr>
            <a:r>
              <a:rPr lang="en-US" dirty="0" smtClean="0">
                <a:solidFill>
                  <a:srgbClr val="0000FF"/>
                </a:solidFill>
                <a:latin typeface="Arial" pitchFamily="18"/>
              </a:rPr>
              <a:t>This Merger tool is quite important for example on the coconut’s project we saw before. Due to the shape of the object, there are a lot of occlusions, so, using two cameras, it is possible to combine, profile by profile, the information from both rangemaps to get a merged rangemap.</a:t>
            </a:r>
          </a:p>
          <a:p>
            <a:pPr lvl="0">
              <a:buNone/>
            </a:pPr>
            <a:r>
              <a:rPr lang="en-US" dirty="0" smtClean="0">
                <a:solidFill>
                  <a:srgbClr val="0000FF"/>
                </a:solidFill>
                <a:latin typeface="Arial" pitchFamily="18"/>
              </a:rPr>
              <a:t>On the left you can see a range map of one camera, and its profile corresponding to the red line, one the right side, the same information observed by the other camera. On the center, you can see the merged profile .</a:t>
            </a:r>
            <a:endParaRPr lang="en-US" dirty="0">
              <a:solidFill>
                <a:srgbClr val="0000FF"/>
              </a:solidFill>
              <a:latin typeface="Arial" pitchFamily="1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961" y="4861354"/>
            <a:ext cx="5679345" cy="4519159"/>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r>
              <a:rPr lang="en-US" dirty="0" smtClean="0"/>
              <a:t>We saw before that once we have a COP, we can project to the Z plane for a further analysis with 2D tools. However, there are some projects where a 2D analysis is not enough, and require a 3D processing of the data.</a:t>
            </a:r>
          </a:p>
          <a:p>
            <a:r>
              <a:rPr lang="en-US" dirty="0" smtClean="0"/>
              <a:t>
</a:t>
            </a:r>
          </a:p>
          <a:p>
            <a:r>
              <a:rPr lang="en-US" dirty="0" smtClean="0"/>
              <a:t>
One example is the  quality control of complex shapes. Imagine that we want to assure that all objects on a production line have the desired shape.</a:t>
            </a:r>
          </a:p>
          <a:p>
            <a:r>
              <a:rPr lang="en-US" dirty="0" smtClean="0"/>
              <a:t>
</a:t>
            </a:r>
          </a:p>
          <a:p>
            <a:r>
              <a:rPr lang="en-US" dirty="0" smtClean="0"/>
              <a:t>
In this case, the best solution is to compare each acquired surface with a 3D reference model.</a:t>
            </a:r>
          </a:p>
          <a:p>
            <a:r>
              <a:rPr lang="en-US" dirty="0" smtClean="0"/>
              <a:t>
</a:t>
            </a:r>
          </a:p>
          <a:p>
            <a:r>
              <a:rPr lang="en-US" dirty="0" smtClean="0"/>
              <a:t>
The main problem when comparing 3D data is that the objects coming on a conveyor belt are always in different position, so, before comparing 2 objects we need to align them.</a:t>
            </a:r>
          </a:p>
          <a:p>
            <a:r>
              <a:rPr lang="en-US" dirty="0" smtClean="0"/>
              <a:t>
So, if we consider that the green 3D COP is our reference model, and the red COP is the scan part to control, we can see on the "before alignment" view that it is hard to observe the differences between them. However, if we mathematically align them, we can generate a 2D disparity map containing the metric discrepancy between both.</a:t>
            </a:r>
          </a:p>
          <a:p>
            <a:r>
              <a:rPr lang="en-US" dirty="0" smtClean="0"/>
              <a:t>
</a:t>
            </a:r>
          </a:p>
          <a:p>
            <a:r>
              <a:rPr lang="en-US" dirty="0" smtClean="0"/>
              <a:t>
Despite in this slide we present the disparity map on a pseudo color representation, in fact, the disparity map contains in each pixel the metric distance between both COPs. This map can be further analyze with 2D tools to define the required acceptation criteria</a:t>
            </a:r>
          </a:p>
          <a:p>
            <a:r>
              <a:rPr lang="en-US" dirty="0" smtClean="0"/>
              <a:t>
</a:t>
            </a:r>
          </a:p>
          <a:p>
            <a:r>
              <a:rPr lang="en-US" dirty="0" smtClean="0"/>
              <a:t>
Using the Match3D tool available on the 3DMVL library, This alignment can be done in less than a second</a:t>
            </a:r>
          </a:p>
          <a:p>
            <a:r>
              <a:rPr lang="en-US" dirty="0" smtClean="0"/>
              <a:t>
This high processing time allow to use this tool for one hundred percent of the production line.</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961" y="4861354"/>
            <a:ext cx="5679345" cy="4519159"/>
          </a:xfrm>
        </p:spPr>
        <p:txBody>
          <a:bodyPr/>
          <a:lstStyle/>
          <a:p>
            <a:r>
              <a:rPr lang="en-US" dirty="0" smtClean="0">
                <a:latin typeface="Arial" pitchFamily="18"/>
              </a:rPr>
              <a:t>This disparity</a:t>
            </a:r>
            <a:r>
              <a:rPr lang="en-US" baseline="0" dirty="0" smtClean="0">
                <a:latin typeface="Arial" pitchFamily="18"/>
              </a:rPr>
              <a:t> map can be easily analysis using standard 2D tools to create the most convenient acceptation criteria.</a:t>
            </a:r>
          </a:p>
          <a:p>
            <a:r>
              <a:rPr lang="en-US" baseline="0" dirty="0" smtClean="0">
                <a:latin typeface="Arial" pitchFamily="18"/>
              </a:rPr>
              <a:t>In this case, first a threshold binarization is done (to only consider the high defects), and then a blob segmentation is done to remove spuris</a:t>
            </a:r>
          </a:p>
          <a:p>
            <a:r>
              <a:rPr lang="en-US" baseline="0" dirty="0" smtClean="0">
                <a:latin typeface="Arial" pitchFamily="18"/>
              </a:rPr>
              <a:t>At the end, and using the metric information it is possible to know the area and volume of each defect.</a:t>
            </a:r>
            <a:endParaRPr lang="en-US" dirty="0">
              <a:latin typeface="Arial" pitchFamily="1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961" y="4861353"/>
            <a:ext cx="5679345" cy="2769989"/>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r>
              <a:rPr lang="en-US" dirty="0" smtClean="0"/>
              <a:t>Despite a lot of projects can be done using</a:t>
            </a:r>
            <a:r>
              <a:rPr lang="en-US" baseline="0" dirty="0" smtClean="0"/>
              <a:t> 2D tools, 3D techniques allows to develop more complex applications, or it make complex 2D projects in easy 3D applications</a:t>
            </a:r>
          </a:p>
          <a:p>
            <a:r>
              <a:rPr lang="en-US" baseline="0" dirty="0" smtClean="0"/>
              <a:t>For example, on the wood industry, it is quite difficult with standard 2D tools to distinguish between dark areas or superficial defects. The generation of the depth map make the project much simpler</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961" y="4861354"/>
            <a:ext cx="5679345" cy="4519159"/>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r>
              <a:rPr lang="en-US" dirty="0" smtClean="0"/>
              <a:t>Here I present some applications examples. For example, one prototype on the BMW factory</a:t>
            </a:r>
            <a:r>
              <a:rPr lang="en-US" baseline="0" dirty="0" smtClean="0"/>
              <a:t> for the shape control of the stamped parts,</a:t>
            </a:r>
          </a:p>
          <a:p>
            <a:r>
              <a:rPr lang="en-US" baseline="0" dirty="0" smtClean="0"/>
              <a:t>Or </a:t>
            </a:r>
            <a:r>
              <a:rPr lang="en-US" baseline="0" dirty="0" err="1" smtClean="0"/>
              <a:t>ano</a:t>
            </a:r>
            <a:r>
              <a:rPr lang="en-US" altLang="zh-CN" baseline="0" dirty="0" err="1" smtClean="0"/>
              <a:t>e</a:t>
            </a:r>
            <a:r>
              <a:rPr lang="en-US" baseline="0" dirty="0" err="1" smtClean="0"/>
              <a:t>thr</a:t>
            </a:r>
            <a:r>
              <a:rPr lang="en-US" baseline="0" dirty="0" smtClean="0"/>
              <a:t> </a:t>
            </a:r>
            <a:r>
              <a:rPr lang="en-US" baseline="0" dirty="0" smtClean="0"/>
              <a:t>prototype for the PSA group for the quality control of car engine blocks.</a:t>
            </a:r>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283" y="4861008"/>
            <a:ext cx="5678670" cy="728405"/>
          </a:xfrm>
        </p:spPr>
        <p:txBody>
          <a:bodyPr vert="horz" compatLnSpc="1">
            <a:spAutoFit/>
          </a:bodyP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smtClean="0">
                <a:solidFill>
                  <a:srgbClr val="000000"/>
                </a:solidFill>
                <a:latin typeface="Times New Roman" pitchFamily="18"/>
              </a:rPr>
              <a:t>Here another example, where the scan part is compared with a CAD data file.</a:t>
            </a: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smtClean="0">
                <a:solidFill>
                  <a:srgbClr val="000000"/>
                </a:solidFill>
                <a:latin typeface="Times New Roman" pitchFamily="18"/>
              </a:rPr>
              <a:t>This diagram presents all the required steps. First, we create a COP from a CAD file, then, we scan the object to control. Both COPs are aligned, and finally we create a Disparity map to observe the differences between them.</a:t>
            </a:r>
            <a:endParaRPr lang="en-US" sz="1100" dirty="0">
              <a:solidFill>
                <a:srgbClr val="000000"/>
              </a:solidFill>
              <a:latin typeface="Times New Roman" pitchFamily="1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283" y="4861008"/>
            <a:ext cx="5678670" cy="1508105"/>
          </a:xfrm>
        </p:spPr>
        <p:txBody>
          <a:bodyPr vert="horz" compatLnSpc="1">
            <a:spAutoFit/>
          </a:bodyP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Moreover, Match3D, in addition to allow the generation of disparity maps, has other applications.</a:t>
            </a: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Image for example a dimensional checking application, where the object is coming always in different positions. As the shape is quite complex, an standard 2D pattern matching can not be use to determine the diameters of the different holes.</a:t>
            </a: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However, using Match3D, the scan part can be aligned with the reference model. Then, it is possible to create the Zmap of the part in the same coordinates of the reference model.</a:t>
            </a: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As the reference model is known on the set-up, it is possible to define where to apply the different measurements.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961" y="4861354"/>
            <a:ext cx="5679345" cy="4519159"/>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r>
              <a:rPr lang="en-US" dirty="0" smtClean="0"/>
              <a:t>Match3D can also be used for reverse engineering applications. </a:t>
            </a:r>
          </a:p>
          <a:p>
            <a:r>
              <a:rPr lang="en-US" dirty="0" smtClean="0"/>
              <a:t>In this case, an angular scanner is develop to scan several partial views of a dental mould.</a:t>
            </a:r>
          </a:p>
          <a:p>
            <a:r>
              <a:rPr lang="en-US" dirty="0" smtClean="0"/>
              <a:t>Thanks to Match3D, we can align all of them in the same coordinate system, to finally create a 3D model.</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3337" cy="3835400"/>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283" y="4861008"/>
            <a:ext cx="5678670" cy="4518471"/>
          </a:xfrm>
        </p:spPr>
        <p:txBody>
          <a:bodyPr vert="horz" compatLnSpc="1"/>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So, thanks to Match3D, it is possible to do a surface and shape analysis by comparing the scan part with a reference model.</a:t>
            </a: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Thanks the speed of the alignment and comparison, Match3D allows to do one hundred percent of the production line.</a:t>
            </a: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Match3d tool can also be use to align the data for inline measurements applications, where standard 2D positioning tools can not be used due to the perspective distortion.</a:t>
            </a: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Match3D can also be used to align several COPs on reverse engineering applications.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283" y="4861008"/>
            <a:ext cx="5678670" cy="338554"/>
          </a:xfrm>
        </p:spPr>
        <p:txBody>
          <a:bodyPr vert="horz" compatLnSpc="1">
            <a:spAutoFit/>
          </a:bodyP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And here some more examples, to illustrate that this library is </a:t>
            </a:r>
            <a:r>
              <a:rPr lang="en-US" sz="1100" dirty="0" smtClean="0">
                <a:solidFill>
                  <a:srgbClr val="000000"/>
                </a:solidFill>
                <a:latin typeface="Times New Roman" pitchFamily="18"/>
              </a:rPr>
              <a:t>successfully </a:t>
            </a:r>
            <a:r>
              <a:rPr lang="en-US" sz="1100" dirty="0">
                <a:solidFill>
                  <a:srgbClr val="000000"/>
                </a:solidFill>
                <a:latin typeface="Times New Roman" pitchFamily="18"/>
              </a:rPr>
              <a:t>applied in quite different areas (medicine, car industry, food, packaging, electronics, etc.)</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dirty="0" smtClean="0"/>
              <a:t>To summarize this presentation, I want to emphasize that thanks to the use of 3D tools, it is possible to develop projects difficult to solve with only 2D vision</a:t>
            </a:r>
          </a:p>
          <a:p>
            <a:r>
              <a:rPr lang="en-US" dirty="0" smtClean="0"/>
              <a:t>The 3DMVL also allows to export 3D in 2D format for a further analysis using all the available tools on LabVIEW.</a:t>
            </a:r>
          </a:p>
          <a:p>
            <a:r>
              <a:rPr lang="en-US" dirty="0" smtClean="0"/>
              <a:t>In addition, this library is fully compatible with the other 3D tools in LabVIEW.</a:t>
            </a:r>
          </a:p>
          <a:p>
            <a:r>
              <a:rPr lang="en-US" dirty="0" smtClean="0"/>
              <a:t>For more information, you can visit the website of ImagingLab, or directly on the NI website.</a:t>
            </a:r>
          </a:p>
          <a:p>
            <a:r>
              <a:rPr lang="en-US" dirty="0" smtClean="0"/>
              <a:t>Thank you very much.</a:t>
            </a:r>
            <a:endParaRPr lang="es-ES" dirty="0"/>
          </a:p>
        </p:txBody>
      </p:sp>
      <p:sp>
        <p:nvSpPr>
          <p:cNvPr id="4" name="3 Marcador de número de diapositiva"/>
          <p:cNvSpPr>
            <a:spLocks noGrp="1"/>
          </p:cNvSpPr>
          <p:nvPr>
            <p:ph type="sldNum" sz="quarter" idx="10"/>
          </p:nvPr>
        </p:nvSpPr>
        <p:spPr/>
        <p:txBody>
          <a:bodyPr/>
          <a:lstStyle/>
          <a:p>
            <a:pPr lvl="0"/>
            <a:fld id="{E81A3EB5-E456-48F4-B8C2-D5B7892FFD66}" type="slidenum">
              <a:rPr lang="es-ES" smtClean="0"/>
              <a:pPr lvl="0"/>
              <a:t>26</a:t>
            </a:fld>
            <a:endParaRPr lang="es-ES" dirty="0"/>
          </a:p>
        </p:txBody>
      </p:sp>
    </p:spTree>
    <p:extLst>
      <p:ext uri="{BB962C8B-B14F-4D97-AF65-F5344CB8AC3E}">
        <p14:creationId xmlns="" xmlns:p14="http://schemas.microsoft.com/office/powerpoint/2010/main" val="4256892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283" y="4861008"/>
            <a:ext cx="5678670" cy="948978"/>
          </a:xfrm>
        </p:spPr>
        <p:txBody>
          <a:bodyPr vert="horz" compatLnSpc="1">
            <a:spAutoFit/>
          </a:bodyP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In laser triangulation applications usually the object is moved over the laser line. For each camera image, the laser profile is extracted. All the accumulated profiles are stored in a range map.</a:t>
            </a: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endParaRPr lang="en-US" sz="1100" dirty="0">
              <a:solidFill>
                <a:srgbClr val="000000"/>
              </a:solidFill>
              <a:latin typeface="Times New Roman" pitchFamily="18"/>
            </a:endParaRP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This Rangemap contains information of the object shape. However, as the system is not calibrated, no metric measures are available on the Rangemap</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3337" cy="3835400"/>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283" y="4861008"/>
            <a:ext cx="5678670" cy="4518471"/>
          </a:xfrm>
        </p:spPr>
        <p:txBody>
          <a:bodyPr vert="horz" compatLnSpc="1"/>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So, </a:t>
            </a:r>
            <a:r>
              <a:rPr lang="en-US" sz="1100" dirty="0" smtClean="0">
                <a:solidFill>
                  <a:srgbClr val="000000"/>
                </a:solidFill>
                <a:latin typeface="Times New Roman" pitchFamily="18"/>
              </a:rPr>
              <a:t>summarizing</a:t>
            </a:r>
            <a:r>
              <a:rPr lang="en-US" sz="1100" dirty="0">
                <a:solidFill>
                  <a:srgbClr val="000000"/>
                </a:solidFill>
                <a:latin typeface="Times New Roman" pitchFamily="18"/>
              </a:rPr>
              <a:t>, using a laser stripe detector:</a:t>
            </a:r>
          </a:p>
          <a:p>
            <a:pPr marL="162826" indent="-162826" algn="l">
              <a:spcBef>
                <a:spcPts val="425"/>
              </a:spcBef>
              <a:buFont typeface="Arial" pitchFamily="34" charset="0"/>
              <a:buChar char="•"/>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you can get 3D information using a camera, a laser and a motion device.</a:t>
            </a:r>
          </a:p>
          <a:p>
            <a:pPr marL="162826" indent="-162826" algn="l">
              <a:spcBef>
                <a:spcPts val="425"/>
              </a:spcBef>
              <a:buFont typeface="Arial" pitchFamily="34" charset="0"/>
              <a:buChar char="•"/>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This extract rangemap is quite good for surface inspection applications</a:t>
            </a:r>
          </a:p>
          <a:p>
            <a:pPr marL="162826" indent="-162826" algn="l">
              <a:spcBef>
                <a:spcPts val="425"/>
              </a:spcBef>
              <a:buFont typeface="Arial" pitchFamily="34" charset="0"/>
              <a:buChar char="•"/>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Allow depth estimation</a:t>
            </a:r>
          </a:p>
          <a:p>
            <a:pPr marL="162826" indent="-162826" algn="l">
              <a:spcBef>
                <a:spcPts val="425"/>
              </a:spcBef>
              <a:buFont typeface="Arial" pitchFamily="34" charset="0"/>
              <a:buChar char="•"/>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The 3D data has more resolution compared to other 3D technologies</a:t>
            </a:r>
          </a:p>
          <a:p>
            <a:pPr marL="162826" indent="-162826" algn="l">
              <a:spcBef>
                <a:spcPts val="425"/>
              </a:spcBef>
              <a:buFont typeface="Arial" pitchFamily="34" charset="0"/>
              <a:buChar char="•"/>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It allows to scan non texture data</a:t>
            </a: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On the other hand:</a:t>
            </a:r>
          </a:p>
          <a:p>
            <a:pPr marL="162826" indent="-162826" algn="l">
              <a:spcBef>
                <a:spcPts val="425"/>
              </a:spcBef>
              <a:buFont typeface="Arial" pitchFamily="34" charset="0"/>
              <a:buChar char="•"/>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A calibration procedure is needed to get real 3D measures</a:t>
            </a:r>
          </a:p>
          <a:p>
            <a:pPr marL="162826" indent="-162826" algn="l">
              <a:spcBef>
                <a:spcPts val="425"/>
              </a:spcBef>
              <a:buFont typeface="Arial" pitchFamily="34" charset="0"/>
              <a:buChar char="•"/>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Accurate motion is required for full 3D reconstruction</a:t>
            </a:r>
          </a:p>
          <a:p>
            <a:pPr marL="162826" indent="-162826" algn="l">
              <a:spcBef>
                <a:spcPts val="425"/>
              </a:spcBef>
              <a:buFont typeface="Arial" pitchFamily="34" charset="0"/>
              <a:buChar char="•"/>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endParaRPr lang="en-US" sz="1100" dirty="0">
              <a:solidFill>
                <a:srgbClr val="000000"/>
              </a:solidFill>
              <a:latin typeface="Times New Roman" pitchFamily="1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961" y="4861354"/>
            <a:ext cx="5679345" cy="4519159"/>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r>
              <a:rPr lang="en-US" dirty="0" smtClean="0"/>
              <a:t>With laser stripe detector, several</a:t>
            </a:r>
            <a:r>
              <a:rPr lang="en-US" baseline="0" dirty="0" smtClean="0"/>
              <a:t> applications can be solved, like surface inspection, presence/absence (in packaging, for example).</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283" y="4861008"/>
            <a:ext cx="5678670" cy="1338828"/>
          </a:xfrm>
        </p:spPr>
        <p:txBody>
          <a:bodyPr vert="horz" compatLnSpc="1">
            <a:spAutoFit/>
          </a:bodyP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As we saw before, a 3D metric calibration is required to get real metric data. The 3DMVL library contains several calibrations depending on the acquisition set-up.</a:t>
            </a: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These top images represents the acquisition of the calibration pattern.</a:t>
            </a: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This simple procedure allows the user to determine the metric parameters that convers Rangemap, in pixel units, to Cloud of points in real metric units.</a:t>
            </a:r>
            <a:endParaRPr lang="en-US" sz="1100" u="sng" dirty="0">
              <a:solidFill>
                <a:srgbClr val="000000"/>
              </a:solidFill>
              <a:latin typeface="Times New Roman" pitchFamily="18"/>
            </a:endParaRPr>
          </a:p>
          <a:p>
            <a:pPr marL="0" indent="0" algn="l">
              <a:spcBef>
                <a:spcPts val="425"/>
              </a:spcBef>
              <a:tabLst>
                <a:tab pos="0" algn="l"/>
                <a:tab pos="426338" algn="l"/>
                <a:tab pos="853020" algn="l"/>
                <a:tab pos="1279702" algn="l"/>
                <a:tab pos="1706383" algn="l"/>
                <a:tab pos="2133064" algn="l"/>
                <a:tab pos="2559745" algn="l"/>
                <a:tab pos="2986426" algn="l"/>
                <a:tab pos="3413108" algn="l"/>
                <a:tab pos="3839788" algn="l"/>
                <a:tab pos="4266470" algn="l"/>
                <a:tab pos="4693151" algn="l"/>
                <a:tab pos="5119833" algn="l"/>
                <a:tab pos="5546513" algn="l"/>
                <a:tab pos="5973195" algn="l"/>
                <a:tab pos="6399876" algn="l"/>
                <a:tab pos="6826557" algn="l"/>
                <a:tab pos="7253238" algn="l"/>
                <a:tab pos="7679919" algn="l"/>
                <a:tab pos="8106601" algn="l"/>
                <a:tab pos="8533281" algn="l"/>
              </a:tabLst>
            </a:pPr>
            <a:r>
              <a:rPr lang="en-US" sz="1100" dirty="0">
                <a:solidFill>
                  <a:srgbClr val="000000"/>
                </a:solidFill>
                <a:latin typeface="Times New Roman" pitchFamily="18"/>
              </a:rPr>
              <a:t>On the top, I present one of the calibration VI’s that allow to get the Metric Config (calibration data) from a pattern rangemap and the dimensions of the 3D object.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961" y="4861353"/>
            <a:ext cx="5679345" cy="1538883"/>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r>
              <a:rPr lang="en-US" dirty="0" smtClean="0"/>
              <a:t>This 3D calibration allows to convert pixel</a:t>
            </a:r>
            <a:r>
              <a:rPr lang="en-US" baseline="0" dirty="0" smtClean="0"/>
              <a:t> information of the camera to real metric data, so, here, for example, with a single camera image of the laser line over the pipe, it is possible to determine the diameter of it.</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961" y="4861354"/>
            <a:ext cx="5679345" cy="4519159"/>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r>
              <a:rPr lang="en-US" dirty="0" smtClean="0"/>
              <a:t>So, using Metric calibration it</a:t>
            </a:r>
            <a:r>
              <a:rPr lang="en-US" baseline="0" dirty="0" smtClean="0"/>
              <a:t> is possible to do a lot of different projects, not only implying the determination of object length and width, but also volumes.</a:t>
            </a:r>
          </a:p>
          <a:p>
            <a:r>
              <a:rPr lang="en-US" baseline="0" dirty="0" smtClean="0"/>
              <a:t>In this particular case, coconut shells are divided in 8 different bins depending their volume. So, later, each coconut shell can be perfectly full with ice-cream.</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noResize="1"/>
          </p:cNvSpPr>
          <p:nvPr>
            <p:ph type="sldImg"/>
          </p:nvPr>
        </p:nvSpPr>
        <p:spPr>
          <a:xfrm>
            <a:off x="992188" y="777875"/>
            <a:ext cx="5114925" cy="3836988"/>
          </a:xfrm>
          <a:solidFill>
            <a:schemeClr val="accent1"/>
          </a:solidFill>
          <a:ln w="25400">
            <a:solidFill>
              <a:schemeClr val="accent1">
                <a:shade val="50000"/>
              </a:schemeClr>
            </a:solidFill>
            <a:prstDash val="solid"/>
          </a:ln>
        </p:spPr>
      </p:sp>
      <p:sp>
        <p:nvSpPr>
          <p:cNvPr id="3" name="2 Marcador de notas"/>
          <p:cNvSpPr txBox="1">
            <a:spLocks noGrp="1"/>
          </p:cNvSpPr>
          <p:nvPr>
            <p:ph type="body" sz="quarter" idx="1"/>
          </p:nvPr>
        </p:nvSpPr>
        <p:spPr>
          <a:xfrm>
            <a:off x="709961" y="4861353"/>
            <a:ext cx="5679345" cy="4924425"/>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r>
              <a:rPr lang="en-US" dirty="0" smtClean="0"/>
              <a:t>In addition, with special calibration procedures, several sets of camera-lasers can be calibrated together to determine the volume of complex shapes.</a:t>
            </a:r>
          </a:p>
          <a:p>
            <a:r>
              <a:rPr lang="en-US" dirty="0" smtClean="0"/>
              <a:t>Several slicing machines uses this technology to determine where to cut the meat to fill the package with the requested weight</a:t>
            </a:r>
          </a:p>
          <a:p>
            <a:endParaRPr lang="en-US" dirty="0" smtClean="0"/>
          </a:p>
          <a:p>
            <a:r>
              <a:rPr lang="en-US" dirty="0" smtClean="0"/>
              <a:t>In addition, with special calibration procedures, several sets of camera-lasers can be calibrated together to determine the volume of complex shapes.</a:t>
            </a:r>
          </a:p>
          <a:p>
            <a:r>
              <a:rPr lang="en-US" dirty="0" smtClean="0"/>
              <a:t>Several slicing machines uses this technology to determine where to cut the meat to fill the package with the requested weight. On this video, you can see the full reconstruction of irregular shapes and the virtual cut on the 3D data that assure slices of the same volume, so the same weight.</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755650" y="2347913"/>
            <a:ext cx="8569325" cy="1620837"/>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512888" y="4283075"/>
            <a:ext cx="7056437" cy="193198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423E919D-3A2E-4E71-BBC4-882476231700}" type="datetimeFigureOut">
              <a:rPr lang="es-ES" smtClean="0"/>
              <a:pPr/>
              <a:t>29/10/2013</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8DD0C91E-4B2E-4C31-B8A6-AFDB3B7B005F}" type="slidenum">
              <a:rPr lang="es-ES" smtClean="0"/>
              <a:pPr/>
              <a:t>‹#›</a:t>
            </a:fld>
            <a:endParaRPr lang="es-ES" dirty="0"/>
          </a:p>
        </p:txBody>
      </p:sp>
    </p:spTree>
    <p:extLst>
      <p:ext uri="{BB962C8B-B14F-4D97-AF65-F5344CB8AC3E}">
        <p14:creationId xmlns="" xmlns:p14="http://schemas.microsoft.com/office/powerpoint/2010/main" val="286281981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423E919D-3A2E-4E71-BBC4-882476231700}" type="datetimeFigureOut">
              <a:rPr lang="es-ES" smtClean="0"/>
              <a:pPr/>
              <a:t>29/10/2013</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8DD0C91E-4B2E-4C31-B8A6-AFDB3B7B005F}" type="slidenum">
              <a:rPr lang="es-ES" smtClean="0"/>
              <a:pPr/>
              <a:t>‹#›</a:t>
            </a:fld>
            <a:endParaRPr lang="es-ES" dirty="0"/>
          </a:p>
        </p:txBody>
      </p:sp>
    </p:spTree>
    <p:extLst>
      <p:ext uri="{BB962C8B-B14F-4D97-AF65-F5344CB8AC3E}">
        <p14:creationId xmlns="" xmlns:p14="http://schemas.microsoft.com/office/powerpoint/2010/main" val="4120542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7310438" y="303213"/>
            <a:ext cx="2266950" cy="6450012"/>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504825" y="303213"/>
            <a:ext cx="6653213" cy="645001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423E919D-3A2E-4E71-BBC4-882476231700}" type="datetimeFigureOut">
              <a:rPr lang="es-ES" smtClean="0"/>
              <a:pPr/>
              <a:t>29/10/2013</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8DD0C91E-4B2E-4C31-B8A6-AFDB3B7B005F}" type="slidenum">
              <a:rPr lang="es-ES" smtClean="0"/>
              <a:pPr/>
              <a:t>‹#›</a:t>
            </a:fld>
            <a:endParaRPr lang="es-ES" dirty="0"/>
          </a:p>
        </p:txBody>
      </p:sp>
    </p:spTree>
    <p:extLst>
      <p:ext uri="{BB962C8B-B14F-4D97-AF65-F5344CB8AC3E}">
        <p14:creationId xmlns="" xmlns:p14="http://schemas.microsoft.com/office/powerpoint/2010/main" val="2197175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423E919D-3A2E-4E71-BBC4-882476231700}" type="datetimeFigureOut">
              <a:rPr lang="es-ES" smtClean="0"/>
              <a:pPr/>
              <a:t>29/10/2013</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8DD0C91E-4B2E-4C31-B8A6-AFDB3B7B005F}" type="slidenum">
              <a:rPr lang="es-ES" smtClean="0"/>
              <a:pPr/>
              <a:t>‹#›</a:t>
            </a:fld>
            <a:endParaRPr lang="es-ES" dirty="0"/>
          </a:p>
        </p:txBody>
      </p:sp>
    </p:spTree>
    <p:extLst>
      <p:ext uri="{BB962C8B-B14F-4D97-AF65-F5344CB8AC3E}">
        <p14:creationId xmlns="" xmlns:p14="http://schemas.microsoft.com/office/powerpoint/2010/main" val="269621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96925" y="4857750"/>
            <a:ext cx="8567738" cy="15017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96925" y="3203575"/>
            <a:ext cx="8567738" cy="165417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423E919D-3A2E-4E71-BBC4-882476231700}" type="datetimeFigureOut">
              <a:rPr lang="es-ES" smtClean="0"/>
              <a:pPr/>
              <a:t>29/10/2013</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8DD0C91E-4B2E-4C31-B8A6-AFDB3B7B005F}" type="slidenum">
              <a:rPr lang="es-ES" smtClean="0"/>
              <a:pPr/>
              <a:t>‹#›</a:t>
            </a:fld>
            <a:endParaRPr lang="es-ES" dirty="0"/>
          </a:p>
        </p:txBody>
      </p:sp>
    </p:spTree>
    <p:extLst>
      <p:ext uri="{BB962C8B-B14F-4D97-AF65-F5344CB8AC3E}">
        <p14:creationId xmlns="" xmlns:p14="http://schemas.microsoft.com/office/powerpoint/2010/main" val="3991086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504825" y="1763713"/>
            <a:ext cx="4459288" cy="4989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5116513" y="1763713"/>
            <a:ext cx="4460875" cy="4989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423E919D-3A2E-4E71-BBC4-882476231700}" type="datetimeFigureOut">
              <a:rPr lang="es-ES" smtClean="0"/>
              <a:pPr/>
              <a:t>29/10/2013</a:t>
            </a:fld>
            <a:endParaRPr lang="es-ES" dirty="0"/>
          </a:p>
        </p:txBody>
      </p:sp>
      <p:sp>
        <p:nvSpPr>
          <p:cNvPr id="6" name="5 Marcador de pie de página"/>
          <p:cNvSpPr>
            <a:spLocks noGrp="1"/>
          </p:cNvSpPr>
          <p:nvPr>
            <p:ph type="ftr" sz="quarter" idx="11"/>
          </p:nvPr>
        </p:nvSpPr>
        <p:spPr/>
        <p:txBody>
          <a:bodyPr/>
          <a:lstStyle/>
          <a:p>
            <a:endParaRPr lang="es-ES" dirty="0"/>
          </a:p>
        </p:txBody>
      </p:sp>
      <p:sp>
        <p:nvSpPr>
          <p:cNvPr id="7" name="6 Marcador de número de diapositiva"/>
          <p:cNvSpPr>
            <a:spLocks noGrp="1"/>
          </p:cNvSpPr>
          <p:nvPr>
            <p:ph type="sldNum" sz="quarter" idx="12"/>
          </p:nvPr>
        </p:nvSpPr>
        <p:spPr/>
        <p:txBody>
          <a:bodyPr/>
          <a:lstStyle/>
          <a:p>
            <a:fld id="{8DD0C91E-4B2E-4C31-B8A6-AFDB3B7B005F}" type="slidenum">
              <a:rPr lang="es-ES" smtClean="0"/>
              <a:pPr/>
              <a:t>‹#›</a:t>
            </a:fld>
            <a:endParaRPr lang="es-ES" dirty="0"/>
          </a:p>
        </p:txBody>
      </p:sp>
    </p:spTree>
    <p:extLst>
      <p:ext uri="{BB962C8B-B14F-4D97-AF65-F5344CB8AC3E}">
        <p14:creationId xmlns="" xmlns:p14="http://schemas.microsoft.com/office/powerpoint/2010/main" val="4004470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423E919D-3A2E-4E71-BBC4-882476231700}" type="datetimeFigureOut">
              <a:rPr lang="es-ES" smtClean="0"/>
              <a:pPr/>
              <a:t>29/10/2013</a:t>
            </a:fld>
            <a:endParaRPr lang="es-ES" dirty="0"/>
          </a:p>
        </p:txBody>
      </p:sp>
      <p:sp>
        <p:nvSpPr>
          <p:cNvPr id="8" name="7 Marcador de pie de página"/>
          <p:cNvSpPr>
            <a:spLocks noGrp="1"/>
          </p:cNvSpPr>
          <p:nvPr>
            <p:ph type="ftr" sz="quarter" idx="11"/>
          </p:nvPr>
        </p:nvSpPr>
        <p:spPr/>
        <p:txBody>
          <a:bodyPr/>
          <a:lstStyle/>
          <a:p>
            <a:endParaRPr lang="es-ES" dirty="0"/>
          </a:p>
        </p:txBody>
      </p:sp>
      <p:sp>
        <p:nvSpPr>
          <p:cNvPr id="9" name="8 Marcador de número de diapositiva"/>
          <p:cNvSpPr>
            <a:spLocks noGrp="1"/>
          </p:cNvSpPr>
          <p:nvPr>
            <p:ph type="sldNum" sz="quarter" idx="12"/>
          </p:nvPr>
        </p:nvSpPr>
        <p:spPr/>
        <p:txBody>
          <a:bodyPr/>
          <a:lstStyle/>
          <a:p>
            <a:fld id="{8DD0C91E-4B2E-4C31-B8A6-AFDB3B7B005F}" type="slidenum">
              <a:rPr lang="es-ES" smtClean="0"/>
              <a:pPr/>
              <a:t>‹#›</a:t>
            </a:fld>
            <a:endParaRPr lang="es-ES" dirty="0"/>
          </a:p>
        </p:txBody>
      </p:sp>
    </p:spTree>
    <p:extLst>
      <p:ext uri="{BB962C8B-B14F-4D97-AF65-F5344CB8AC3E}">
        <p14:creationId xmlns="" xmlns:p14="http://schemas.microsoft.com/office/powerpoint/2010/main" val="9732687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423E919D-3A2E-4E71-BBC4-882476231700}" type="datetimeFigureOut">
              <a:rPr lang="es-ES" smtClean="0"/>
              <a:pPr/>
              <a:t>29/10/2013</a:t>
            </a:fld>
            <a:endParaRPr lang="es-ES" dirty="0"/>
          </a:p>
        </p:txBody>
      </p:sp>
      <p:sp>
        <p:nvSpPr>
          <p:cNvPr id="4" name="3 Marcador de pie de página"/>
          <p:cNvSpPr>
            <a:spLocks noGrp="1"/>
          </p:cNvSpPr>
          <p:nvPr>
            <p:ph type="ftr" sz="quarter" idx="11"/>
          </p:nvPr>
        </p:nvSpPr>
        <p:spPr/>
        <p:txBody>
          <a:bodyPr/>
          <a:lstStyle/>
          <a:p>
            <a:endParaRPr lang="es-ES" dirty="0"/>
          </a:p>
        </p:txBody>
      </p:sp>
      <p:sp>
        <p:nvSpPr>
          <p:cNvPr id="5" name="4 Marcador de número de diapositiva"/>
          <p:cNvSpPr>
            <a:spLocks noGrp="1"/>
          </p:cNvSpPr>
          <p:nvPr>
            <p:ph type="sldNum" sz="quarter" idx="12"/>
          </p:nvPr>
        </p:nvSpPr>
        <p:spPr/>
        <p:txBody>
          <a:bodyPr/>
          <a:lstStyle/>
          <a:p>
            <a:fld id="{8DD0C91E-4B2E-4C31-B8A6-AFDB3B7B005F}" type="slidenum">
              <a:rPr lang="es-ES" smtClean="0"/>
              <a:pPr/>
              <a:t>‹#›</a:t>
            </a:fld>
            <a:endParaRPr lang="es-ES" dirty="0"/>
          </a:p>
        </p:txBody>
      </p:sp>
    </p:spTree>
    <p:extLst>
      <p:ext uri="{BB962C8B-B14F-4D97-AF65-F5344CB8AC3E}">
        <p14:creationId xmlns="" xmlns:p14="http://schemas.microsoft.com/office/powerpoint/2010/main" val="3900697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custDataLst>
              <p:tags r:id="rId1"/>
            </p:custDataLst>
          </p:nvPr>
        </p:nvSpPr>
        <p:spPr/>
        <p:txBody>
          <a:bodyPr/>
          <a:lstStyle/>
          <a:p>
            <a:fld id="{423E919D-3A2E-4E71-BBC4-882476231700}" type="datetimeFigureOut">
              <a:rPr lang="es-ES" smtClean="0"/>
              <a:pPr/>
              <a:t>29/10/2013</a:t>
            </a:fld>
            <a:endParaRPr lang="es-ES" dirty="0"/>
          </a:p>
        </p:txBody>
      </p:sp>
      <p:sp>
        <p:nvSpPr>
          <p:cNvPr id="3" name="2 Marcador de pie de página"/>
          <p:cNvSpPr>
            <a:spLocks noGrp="1"/>
          </p:cNvSpPr>
          <p:nvPr>
            <p:ph type="ftr" sz="quarter" idx="11"/>
            <p:custDataLst>
              <p:tags r:id="rId2"/>
            </p:custDataLst>
          </p:nvPr>
        </p:nvSpPr>
        <p:spPr/>
        <p:txBody>
          <a:bodyPr/>
          <a:lstStyle/>
          <a:p>
            <a:endParaRPr lang="es-ES" dirty="0"/>
          </a:p>
        </p:txBody>
      </p:sp>
      <p:sp>
        <p:nvSpPr>
          <p:cNvPr id="4" name="3 Marcador de número de diapositiva"/>
          <p:cNvSpPr>
            <a:spLocks noGrp="1"/>
          </p:cNvSpPr>
          <p:nvPr>
            <p:ph type="sldNum" sz="quarter" idx="12"/>
            <p:custDataLst>
              <p:tags r:id="rId3"/>
            </p:custDataLst>
          </p:nvPr>
        </p:nvSpPr>
        <p:spPr/>
        <p:txBody>
          <a:bodyPr/>
          <a:lstStyle/>
          <a:p>
            <a:fld id="{8DD0C91E-4B2E-4C31-B8A6-AFDB3B7B005F}" type="slidenum">
              <a:rPr lang="es-ES" smtClean="0"/>
              <a:pPr/>
              <a:t>‹#›</a:t>
            </a:fld>
            <a:endParaRPr lang="es-ES" dirty="0"/>
          </a:p>
        </p:txBody>
      </p:sp>
    </p:spTree>
    <p:extLst>
      <p:ext uri="{BB962C8B-B14F-4D97-AF65-F5344CB8AC3E}">
        <p14:creationId xmlns="" xmlns:p14="http://schemas.microsoft.com/office/powerpoint/2010/main" val="232609484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04825" y="301625"/>
            <a:ext cx="3316288" cy="1279525"/>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423E919D-3A2E-4E71-BBC4-882476231700}" type="datetimeFigureOut">
              <a:rPr lang="es-ES" smtClean="0"/>
              <a:pPr/>
              <a:t>29/10/2013</a:t>
            </a:fld>
            <a:endParaRPr lang="es-ES" dirty="0"/>
          </a:p>
        </p:txBody>
      </p:sp>
      <p:sp>
        <p:nvSpPr>
          <p:cNvPr id="6" name="5 Marcador de pie de página"/>
          <p:cNvSpPr>
            <a:spLocks noGrp="1"/>
          </p:cNvSpPr>
          <p:nvPr>
            <p:ph type="ftr" sz="quarter" idx="11"/>
          </p:nvPr>
        </p:nvSpPr>
        <p:spPr/>
        <p:txBody>
          <a:bodyPr/>
          <a:lstStyle/>
          <a:p>
            <a:endParaRPr lang="es-ES" dirty="0"/>
          </a:p>
        </p:txBody>
      </p:sp>
      <p:sp>
        <p:nvSpPr>
          <p:cNvPr id="7" name="6 Marcador de número de diapositiva"/>
          <p:cNvSpPr>
            <a:spLocks noGrp="1"/>
          </p:cNvSpPr>
          <p:nvPr>
            <p:ph type="sldNum" sz="quarter" idx="12"/>
          </p:nvPr>
        </p:nvSpPr>
        <p:spPr/>
        <p:txBody>
          <a:bodyPr/>
          <a:lstStyle/>
          <a:p>
            <a:fld id="{8DD0C91E-4B2E-4C31-B8A6-AFDB3B7B005F}" type="slidenum">
              <a:rPr lang="es-ES" smtClean="0"/>
              <a:pPr/>
              <a:t>‹#›</a:t>
            </a:fld>
            <a:endParaRPr lang="es-ES" dirty="0"/>
          </a:p>
        </p:txBody>
      </p:sp>
    </p:spTree>
    <p:extLst>
      <p:ext uri="{BB962C8B-B14F-4D97-AF65-F5344CB8AC3E}">
        <p14:creationId xmlns="" xmlns:p14="http://schemas.microsoft.com/office/powerpoint/2010/main" val="1871264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976438" y="5291138"/>
            <a:ext cx="6048375" cy="625475"/>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dirty="0"/>
          </a:p>
        </p:txBody>
      </p:sp>
      <p:sp>
        <p:nvSpPr>
          <p:cNvPr id="4" name="3 Marcador de texto"/>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423E919D-3A2E-4E71-BBC4-882476231700}" type="datetimeFigureOut">
              <a:rPr lang="es-ES" smtClean="0"/>
              <a:pPr/>
              <a:t>29/10/2013</a:t>
            </a:fld>
            <a:endParaRPr lang="es-ES" dirty="0"/>
          </a:p>
        </p:txBody>
      </p:sp>
      <p:sp>
        <p:nvSpPr>
          <p:cNvPr id="6" name="5 Marcador de pie de página"/>
          <p:cNvSpPr>
            <a:spLocks noGrp="1"/>
          </p:cNvSpPr>
          <p:nvPr>
            <p:ph type="ftr" sz="quarter" idx="11"/>
          </p:nvPr>
        </p:nvSpPr>
        <p:spPr/>
        <p:txBody>
          <a:bodyPr/>
          <a:lstStyle/>
          <a:p>
            <a:endParaRPr lang="es-ES" dirty="0"/>
          </a:p>
        </p:txBody>
      </p:sp>
      <p:sp>
        <p:nvSpPr>
          <p:cNvPr id="7" name="6 Marcador de número de diapositiva"/>
          <p:cNvSpPr>
            <a:spLocks noGrp="1"/>
          </p:cNvSpPr>
          <p:nvPr>
            <p:ph type="sldNum" sz="quarter" idx="12"/>
          </p:nvPr>
        </p:nvSpPr>
        <p:spPr/>
        <p:txBody>
          <a:bodyPr/>
          <a:lstStyle/>
          <a:p>
            <a:fld id="{8DD0C91E-4B2E-4C31-B8A6-AFDB3B7B005F}" type="slidenum">
              <a:rPr lang="es-ES" smtClean="0"/>
              <a:pPr/>
              <a:t>‹#›</a:t>
            </a:fld>
            <a:endParaRPr lang="es-ES" dirty="0"/>
          </a:p>
        </p:txBody>
      </p:sp>
    </p:spTree>
    <p:extLst>
      <p:ext uri="{BB962C8B-B14F-4D97-AF65-F5344CB8AC3E}">
        <p14:creationId xmlns="" xmlns:p14="http://schemas.microsoft.com/office/powerpoint/2010/main" val="19697229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tags" Target="../tags/tag8.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custDataLst>
              <p:tags r:id="rId13"/>
            </p:custDataLst>
          </p:nvPr>
        </p:nvSpPr>
        <p:spPr>
          <a:xfrm>
            <a:off x="504825" y="303213"/>
            <a:ext cx="9072563" cy="1258887"/>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custDataLst>
              <p:tags r:id="rId14"/>
            </p:custDataLst>
          </p:nvPr>
        </p:nvSpPr>
        <p:spPr>
          <a:xfrm>
            <a:off x="504825" y="1763713"/>
            <a:ext cx="9072563" cy="4989512"/>
          </a:xfrm>
          <a:prstGeom prst="rect">
            <a:avLst/>
          </a:prstGeom>
        </p:spPr>
        <p:txBody>
          <a:bodyPr vert="horz" lIns="91440" tIns="45720" rIns="91440" bIns="45720"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ES" dirty="0"/>
          </a:p>
        </p:txBody>
      </p:sp>
      <p:sp>
        <p:nvSpPr>
          <p:cNvPr id="4" name="3 Marcador de fecha"/>
          <p:cNvSpPr>
            <a:spLocks noGrp="1"/>
          </p:cNvSpPr>
          <p:nvPr>
            <p:ph type="dt" sz="half" idx="2"/>
            <p:custDataLst>
              <p:tags r:id="rId15"/>
            </p:custDataLst>
          </p:nvPr>
        </p:nvSpPr>
        <p:spPr>
          <a:xfrm>
            <a:off x="504825" y="7007225"/>
            <a:ext cx="2351088" cy="401638"/>
          </a:xfrm>
          <a:prstGeom prst="rect">
            <a:avLst/>
          </a:prstGeom>
        </p:spPr>
        <p:txBody>
          <a:bodyPr vert="horz" lIns="91440" tIns="45720" rIns="91440" bIns="45720" rtlCol="0" anchor="ctr"/>
          <a:lstStyle>
            <a:lvl1pPr algn="l">
              <a:defRPr sz="1200">
                <a:solidFill>
                  <a:schemeClr val="tx1">
                    <a:tint val="75000"/>
                  </a:schemeClr>
                </a:solidFill>
              </a:defRPr>
            </a:lvl1pPr>
          </a:lstStyle>
          <a:p>
            <a:fld id="{423E919D-3A2E-4E71-BBC4-882476231700}" type="datetimeFigureOut">
              <a:rPr lang="es-ES" smtClean="0"/>
              <a:pPr/>
              <a:t>29/10/2013</a:t>
            </a:fld>
            <a:endParaRPr lang="es-ES" dirty="0"/>
          </a:p>
        </p:txBody>
      </p:sp>
      <p:sp>
        <p:nvSpPr>
          <p:cNvPr id="5" name="4 Marcador de pie de página"/>
          <p:cNvSpPr>
            <a:spLocks noGrp="1"/>
          </p:cNvSpPr>
          <p:nvPr>
            <p:ph type="ftr" sz="quarter" idx="3"/>
            <p:custDataLst>
              <p:tags r:id="rId16"/>
            </p:custDataLst>
          </p:nvPr>
        </p:nvSpPr>
        <p:spPr>
          <a:xfrm>
            <a:off x="3444875" y="7007225"/>
            <a:ext cx="3190875" cy="40163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custDataLst>
              <p:tags r:id="rId17"/>
            </p:custDataLst>
          </p:nvPr>
        </p:nvSpPr>
        <p:spPr>
          <a:xfrm>
            <a:off x="7224713" y="7007225"/>
            <a:ext cx="2352675" cy="401638"/>
          </a:xfrm>
          <a:prstGeom prst="rect">
            <a:avLst/>
          </a:prstGeom>
        </p:spPr>
        <p:txBody>
          <a:bodyPr vert="horz" lIns="91440" tIns="45720" rIns="91440" bIns="45720" rtlCol="0" anchor="ctr"/>
          <a:lstStyle>
            <a:lvl1pPr algn="r">
              <a:defRPr sz="1200">
                <a:solidFill>
                  <a:schemeClr val="tx1">
                    <a:tint val="75000"/>
                  </a:schemeClr>
                </a:solidFill>
              </a:defRPr>
            </a:lvl1pPr>
          </a:lstStyle>
          <a:p>
            <a:fld id="{8DD0C91E-4B2E-4C31-B8A6-AFDB3B7B005F}" type="slidenum">
              <a:rPr lang="es-ES" smtClean="0"/>
              <a:pPr/>
              <a:t>‹#›</a:t>
            </a:fld>
            <a:endParaRPr lang="es-ES" dirty="0"/>
          </a:p>
        </p:txBody>
      </p:sp>
      <p:pic>
        <p:nvPicPr>
          <p:cNvPr id="7" name="6 Imagen"/>
          <p:cNvPicPr>
            <a:picLocks noChangeAspect="1"/>
          </p:cNvPicPr>
          <p:nvPr userDrawn="1"/>
        </p:nvPicPr>
        <p:blipFill>
          <a:blip r:embed="rId20" cstate="print">
            <a:extLst>
              <a:ext uri="{28A0092B-C50C-407E-A947-70E740481C1C}">
                <a14:useLocalDpi xmlns="" xmlns:a14="http://schemas.microsoft.com/office/drawing/2010/main" val="0"/>
              </a:ext>
            </a:extLst>
          </a:blip>
          <a:stretch>
            <a:fillRect/>
          </a:stretch>
        </p:blipFill>
        <p:spPr>
          <a:xfrm>
            <a:off x="7848624" y="-16595"/>
            <a:ext cx="2353792" cy="866980"/>
          </a:xfrm>
          <a:prstGeom prst="rect">
            <a:avLst/>
          </a:prstGeom>
        </p:spPr>
      </p:pic>
      <p:sp>
        <p:nvSpPr>
          <p:cNvPr id="8" name="7 Rectángulo"/>
          <p:cNvSpPr/>
          <p:nvPr userDrawn="1">
            <p:custDataLst>
              <p:tags r:id="rId18"/>
            </p:custDataLst>
          </p:nvPr>
        </p:nvSpPr>
        <p:spPr>
          <a:xfrm>
            <a:off x="0" y="6964648"/>
            <a:ext cx="10080625" cy="595026"/>
          </a:xfrm>
          <a:prstGeom prst="rect">
            <a:avLst/>
          </a:prstGeom>
          <a:gradFill>
            <a:gsLst>
              <a:gs pos="75000">
                <a:schemeClr val="bg1"/>
              </a:gs>
              <a:gs pos="49000">
                <a:srgbClr val="5A7699"/>
              </a:gs>
              <a:gs pos="0">
                <a:schemeClr val="accent1">
                  <a:lumMod val="50000"/>
                </a:scheme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9" name="8 Imagen"/>
          <p:cNvPicPr>
            <a:picLocks noChangeAspect="1"/>
          </p:cNvPicPr>
          <p:nvPr userDrawn="1"/>
        </p:nvPicPr>
        <p:blipFill>
          <a:blip r:embed="rId21" cstate="print">
            <a:extLst>
              <a:ext uri="{28A0092B-C50C-407E-A947-70E740481C1C}">
                <a14:useLocalDpi xmlns="" xmlns:a14="http://schemas.microsoft.com/office/drawing/2010/main" val="0"/>
              </a:ext>
            </a:extLst>
          </a:blip>
          <a:stretch>
            <a:fillRect/>
          </a:stretch>
        </p:blipFill>
        <p:spPr>
          <a:xfrm>
            <a:off x="7560592" y="6964648"/>
            <a:ext cx="2494285" cy="631613"/>
          </a:xfrm>
          <a:prstGeom prst="rect">
            <a:avLst/>
          </a:prstGeom>
        </p:spPr>
      </p:pic>
      <p:sp>
        <p:nvSpPr>
          <p:cNvPr id="10" name="9 CuadroTexto"/>
          <p:cNvSpPr txBox="1"/>
          <p:nvPr userDrawn="1">
            <p:custDataLst>
              <p:tags r:id="rId19"/>
            </p:custDataLst>
          </p:nvPr>
        </p:nvSpPr>
        <p:spPr>
          <a:xfrm>
            <a:off x="647824" y="7062106"/>
            <a:ext cx="2448272" cy="400110"/>
          </a:xfrm>
          <a:prstGeom prst="rect">
            <a:avLst/>
          </a:prstGeom>
          <a:noFill/>
        </p:spPr>
        <p:txBody>
          <a:bodyPr wrap="square" rtlCol="0">
            <a:spAutoFit/>
          </a:bodyPr>
          <a:lstStyle/>
          <a:p>
            <a:r>
              <a:rPr lang="es-ES_tradnl" sz="2000" b="1" dirty="0" smtClean="0">
                <a:solidFill>
                  <a:schemeClr val="bg1"/>
                </a:solidFill>
                <a:effectLst>
                  <a:glow rad="228600">
                    <a:schemeClr val="accent1">
                      <a:lumMod val="20000"/>
                      <a:lumOff val="80000"/>
                      <a:alpha val="30000"/>
                    </a:schemeClr>
                  </a:glow>
                </a:effectLst>
              </a:rPr>
              <a:t>ni.com</a:t>
            </a:r>
            <a:endParaRPr lang="es-ES" b="1" dirty="0">
              <a:solidFill>
                <a:schemeClr val="bg1"/>
              </a:solidFill>
              <a:effectLst>
                <a:glow rad="228600">
                  <a:schemeClr val="accent1">
                    <a:lumMod val="20000"/>
                    <a:lumOff val="80000"/>
                    <a:alpha val="30000"/>
                  </a:schemeClr>
                </a:glow>
              </a:effectLst>
            </a:endParaRPr>
          </a:p>
        </p:txBody>
      </p:sp>
    </p:spTree>
    <p:extLst>
      <p:ext uri="{BB962C8B-B14F-4D97-AF65-F5344CB8AC3E}">
        <p14:creationId xmlns="" xmlns:p14="http://schemas.microsoft.com/office/powerpoint/2010/main" val="333913593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video" Target="../media/media2.avi"/><Relationship Id="rId7" Type="http://schemas.openxmlformats.org/officeDocument/2006/relationships/image" Target="../media/image20.png"/><Relationship Id="rId2" Type="http://schemas.openxmlformats.org/officeDocument/2006/relationships/tags" Target="../tags/tag38.xml"/><Relationship Id="rId1" Type="http://schemas.openxmlformats.org/officeDocument/2006/relationships/tags" Target="../tags/tag37.xml"/><Relationship Id="rId6" Type="http://schemas.microsoft.com/office/2007/relationships/media" Target="../media/media2.avi"/><Relationship Id="rId5" Type="http://schemas.openxmlformats.org/officeDocument/2006/relationships/notesSlide" Target="../notesSlides/notesSlide10.xml"/><Relationship Id="rId4"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image" Target="../media/image2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image" Target="../media/image22.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image" Target="../media/image23.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tags" Target="../tags/tag54.xml"/><Relationship Id="rId3" Type="http://schemas.openxmlformats.org/officeDocument/2006/relationships/tags" Target="../tags/tag49.xml"/><Relationship Id="rId7" Type="http://schemas.openxmlformats.org/officeDocument/2006/relationships/tags" Target="../tags/tag53.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image" Target="../media/image24.png"/><Relationship Id="rId5" Type="http://schemas.openxmlformats.org/officeDocument/2006/relationships/tags" Target="../tags/tag51.xml"/><Relationship Id="rId10" Type="http://schemas.openxmlformats.org/officeDocument/2006/relationships/notesSlide" Target="../notesSlides/notesSlide15.xml"/><Relationship Id="rId4" Type="http://schemas.openxmlformats.org/officeDocument/2006/relationships/tags" Target="../tags/tag50.xml"/><Relationship Id="rId9"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tags" Target="../tags/tag57.xml"/><Relationship Id="rId7" Type="http://schemas.openxmlformats.org/officeDocument/2006/relationships/image" Target="../media/image25.png"/><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notesSlide" Target="../notesSlides/notesSlide16.xml"/><Relationship Id="rId5" Type="http://schemas.openxmlformats.org/officeDocument/2006/relationships/slideLayout" Target="../slideLayouts/slideLayout7.xml"/><Relationship Id="rId4" Type="http://schemas.openxmlformats.org/officeDocument/2006/relationships/tags" Target="../tags/tag5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image" Target="../media/image26.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63.xml"/><Relationship Id="rId7" Type="http://schemas.openxmlformats.org/officeDocument/2006/relationships/notesSlide" Target="../notesSlides/notesSlide18.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slideLayout" Target="../slideLayouts/slideLayout7.xml"/><Relationship Id="rId5" Type="http://schemas.openxmlformats.org/officeDocument/2006/relationships/tags" Target="../tags/tag65.xml"/><Relationship Id="rId4" Type="http://schemas.openxmlformats.org/officeDocument/2006/relationships/tags" Target="../tags/tag64.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68.xml"/><Relationship Id="rId7" Type="http://schemas.openxmlformats.org/officeDocument/2006/relationships/slideLayout" Target="../slideLayouts/slideLayout7.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9"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image" Target="../media/image3.pn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1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72.xml"/><Relationship Id="rId5" Type="http://schemas.openxmlformats.org/officeDocument/2006/relationships/image" Target="../media/image30.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image" Target="../media/image31.png"/><Relationship Id="rId5" Type="http://schemas.openxmlformats.org/officeDocument/2006/relationships/notesSlide" Target="../notesSlides/notesSlide21.xml"/><Relationship Id="rId4"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tags" Target="../tags/tag78.xml"/><Relationship Id="rId7" Type="http://schemas.openxmlformats.org/officeDocument/2006/relationships/image" Target="../media/image33.gif"/><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image" Target="../media/image32.gif"/><Relationship Id="rId5" Type="http://schemas.openxmlformats.org/officeDocument/2006/relationships/notesSlide" Target="../notesSlides/notesSlide22.xml"/><Relationship Id="rId4"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slideLayout" Target="../slideLayouts/slideLayout7.xml"/><Relationship Id="rId7" Type="http://schemas.openxmlformats.org/officeDocument/2006/relationships/image" Target="../media/image37.jpeg"/><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2.xml"/><Relationship Id="rId1" Type="http://schemas.openxmlformats.org/officeDocument/2006/relationships/tags" Target="../tags/tag81.xml"/><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4.xml"/><Relationship Id="rId1" Type="http://schemas.openxmlformats.org/officeDocument/2006/relationships/tags" Target="../tags/tag83.xml"/><Relationship Id="rId5" Type="http://schemas.openxmlformats.org/officeDocument/2006/relationships/image" Target="../media/image39.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hyperlink" Target="http://sine.ni.com/nips/cds/view/p/lang/es/nid/210879" TargetMode="Externa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hyperlink" Target="http://www.imaginglab.it/eng/3D-MVL_DataSheet.php" TargetMode="External"/><Relationship Id="rId5" Type="http://schemas.openxmlformats.org/officeDocument/2006/relationships/notesSlide" Target="../notesSlides/notesSlide26.xml"/><Relationship Id="rId4"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7.xml"/><Relationship Id="rId7" Type="http://schemas.openxmlformats.org/officeDocument/2006/relationships/image" Target="../media/image6.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tags" Target="../tags/tag21.xm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image" Target="../media/image8.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27.xml"/><Relationship Id="rId7" Type="http://schemas.openxmlformats.org/officeDocument/2006/relationships/image" Target="../media/image9.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notesSlide" Target="../notesSlides/notesSlide6.xml"/><Relationship Id="rId11" Type="http://schemas.openxmlformats.org/officeDocument/2006/relationships/image" Target="../media/image13.png"/><Relationship Id="rId5" Type="http://schemas.openxmlformats.org/officeDocument/2006/relationships/slideLayout" Target="../slideLayouts/slideLayout7.xml"/><Relationship Id="rId10" Type="http://schemas.openxmlformats.org/officeDocument/2006/relationships/image" Target="../media/image12.gif"/><Relationship Id="rId4" Type="http://schemas.openxmlformats.org/officeDocument/2006/relationships/tags" Target="../tags/tag28.xml"/><Relationship Id="rId9" Type="http://schemas.openxmlformats.org/officeDocument/2006/relationships/image" Target="../media/image11.gif"/></Relationships>
</file>

<file path=ppt/slides/_rels/slide7.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14.png"/><Relationship Id="rId5" Type="http://schemas.openxmlformats.org/officeDocument/2006/relationships/notesSlide" Target="../notesSlides/notesSlide7.xml"/><Relationship Id="rId4"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video" Target="../media/media1.avi"/><Relationship Id="rId7" Type="http://schemas.microsoft.com/office/2007/relationships/media" Target="../media/media1.avi"/><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image" Target="../media/image15.png"/><Relationship Id="rId5" Type="http://schemas.openxmlformats.org/officeDocument/2006/relationships/notesSlide" Target="../notesSlides/notesSlide8.xml"/><Relationship Id="rId4"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36.xml"/><Relationship Id="rId7" Type="http://schemas.openxmlformats.org/officeDocument/2006/relationships/image" Target="../media/image18.pn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image" Target="../media/image17.gif"/><Relationship Id="rId5" Type="http://schemas.openxmlformats.org/officeDocument/2006/relationships/notesSlide" Target="../notesSlides/notesSlide9.xml"/><Relationship Id="rId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custDataLst>
              <p:tags r:id="rId2"/>
            </p:custDataLst>
          </p:nvPr>
        </p:nvSpPr>
        <p:spPr>
          <a:xfrm>
            <a:off x="503807" y="2051645"/>
            <a:ext cx="7437239" cy="1002732"/>
          </a:xfrm>
          <a:prstGeom prst="rect">
            <a:avLst/>
          </a:prstGeom>
          <a:noFill/>
          <a:ln>
            <a:noFill/>
          </a:ln>
        </p:spPr>
        <p:txBody>
          <a:bodyPr vert="horz" wrap="square" lIns="90000" tIns="45000" rIns="90000" bIns="45000" anchorCtr="0" compatLnSpc="0">
            <a:spAutoFit/>
          </a:bodyPr>
          <a:lstStyle/>
          <a:p>
            <a:pPr hangingPunct="0"/>
            <a:r>
              <a:rPr lang="en-US" altLang="zh-CN" sz="2800" b="1" dirty="0" smtClean="0">
                <a:solidFill>
                  <a:schemeClr val="tx2">
                    <a:lumMod val="60000"/>
                    <a:lumOff val="40000"/>
                  </a:schemeClr>
                </a:solidFill>
                <a:latin typeface="Impact" pitchFamily="34" charset="0"/>
                <a:ea typeface="HG Mincho Light J" pitchFamily="2"/>
                <a:cs typeface="Aharoni" pitchFamily="2" charset="-79"/>
              </a:rPr>
              <a:t>3D</a:t>
            </a:r>
            <a:r>
              <a:rPr lang="zh-CN" altLang="en-US" sz="2800" b="1" dirty="0" smtClean="0">
                <a:solidFill>
                  <a:schemeClr val="tx2">
                    <a:lumMod val="60000"/>
                    <a:lumOff val="40000"/>
                  </a:schemeClr>
                </a:solidFill>
                <a:latin typeface="Impact" pitchFamily="34" charset="0"/>
                <a:ea typeface="HG Mincho Light J" pitchFamily="2"/>
                <a:cs typeface="Aharoni" pitchFamily="2" charset="-79"/>
              </a:rPr>
              <a:t>视觉介绍</a:t>
            </a:r>
          </a:p>
          <a:p>
            <a:pPr hangingPunct="0"/>
            <a:r>
              <a:rPr lang="zh-CN" altLang="en-US" sz="2800" b="1" dirty="0" smtClean="0">
                <a:solidFill>
                  <a:schemeClr val="tx2">
                    <a:lumMod val="60000"/>
                    <a:lumOff val="40000"/>
                  </a:schemeClr>
                </a:solidFill>
                <a:latin typeface="Impact" pitchFamily="34" charset="0"/>
                <a:ea typeface="HG Mincho Light J" pitchFamily="2"/>
                <a:cs typeface="Aharoni" pitchFamily="2" charset="-79"/>
              </a:rPr>
              <a:t>第三个维度的重要性</a:t>
            </a:r>
            <a:endParaRPr lang="en-US" sz="3200" b="1" i="1" u="none" strike="noStrike" kern="1200" dirty="0">
              <a:ln>
                <a:noFill/>
              </a:ln>
              <a:latin typeface="Nimbus Sans L" pitchFamily="18"/>
              <a:ea typeface="HG Mincho Light J" pitchFamily="2"/>
              <a:cs typeface="Tahoma" pitchFamily="2"/>
            </a:endParaRPr>
          </a:p>
        </p:txBody>
      </p:sp>
      <p:sp>
        <p:nvSpPr>
          <p:cNvPr id="24" name="23 CuadroTexto"/>
          <p:cNvSpPr txBox="1"/>
          <p:nvPr>
            <p:custDataLst>
              <p:tags r:id="rId3"/>
            </p:custDataLst>
          </p:nvPr>
        </p:nvSpPr>
        <p:spPr>
          <a:xfrm>
            <a:off x="4824288" y="5292005"/>
            <a:ext cx="5060975" cy="1122764"/>
          </a:xfrm>
          <a:prstGeom prst="rect">
            <a:avLst/>
          </a:prstGeom>
          <a:noFill/>
          <a:ln>
            <a:noFill/>
          </a:ln>
        </p:spPr>
        <p:txBody>
          <a:bodyPr vert="horz" wrap="square" lIns="90000" tIns="45000" rIns="90000" bIns="45000" anchorCtr="0" compatLnSpc="0">
            <a:spAutoFit/>
          </a:bodyPr>
          <a:lstStyle/>
          <a:p>
            <a:pPr algn="r" hangingPunct="0"/>
            <a:r>
              <a:rPr lang="zh-CN" altLang="en-US" sz="2000" dirty="0" smtClean="0">
                <a:solidFill>
                  <a:schemeClr val="tx2">
                    <a:lumMod val="60000"/>
                    <a:lumOff val="40000"/>
                  </a:schemeClr>
                </a:solidFill>
                <a:latin typeface="Impact" pitchFamily="34" charset="0"/>
                <a:ea typeface="HG Mincho Light J" pitchFamily="2"/>
                <a:cs typeface="Aharoni" pitchFamily="2" charset="-79"/>
              </a:rPr>
              <a:t>周锐</a:t>
            </a:r>
            <a:endParaRPr lang="en-US" altLang="zh-CN" sz="2000" dirty="0" smtClean="0">
              <a:solidFill>
                <a:schemeClr val="tx2">
                  <a:lumMod val="60000"/>
                  <a:lumOff val="40000"/>
                </a:schemeClr>
              </a:solidFill>
              <a:latin typeface="Impact" pitchFamily="34" charset="0"/>
              <a:ea typeface="HG Mincho Light J" pitchFamily="2"/>
              <a:cs typeface="Aharoni" pitchFamily="2" charset="-79"/>
            </a:endParaRPr>
          </a:p>
          <a:p>
            <a:pPr algn="r" hangingPunct="0"/>
            <a:r>
              <a:rPr lang="zh-CN" altLang="en-US" sz="2000" dirty="0" smtClean="0">
                <a:solidFill>
                  <a:schemeClr val="tx2">
                    <a:lumMod val="60000"/>
                    <a:lumOff val="40000"/>
                  </a:schemeClr>
                </a:solidFill>
                <a:latin typeface="Impact" pitchFamily="34" charset="0"/>
                <a:ea typeface="HG Mincho Light J" pitchFamily="2"/>
                <a:cs typeface="Aharoni" pitchFamily="2" charset="-79"/>
              </a:rPr>
              <a:t>应用工程</a:t>
            </a:r>
            <a:r>
              <a:rPr lang="zh-CN" altLang="en-US" sz="2000" dirty="0" smtClean="0">
                <a:solidFill>
                  <a:schemeClr val="tx2">
                    <a:lumMod val="60000"/>
                    <a:lumOff val="40000"/>
                  </a:schemeClr>
                </a:solidFill>
                <a:latin typeface="Impact" pitchFamily="34" charset="0"/>
                <a:ea typeface="HG Mincho Light J" pitchFamily="2"/>
                <a:cs typeface="Aharoni" pitchFamily="2" charset="-79"/>
              </a:rPr>
              <a:t>师，</a:t>
            </a:r>
            <a:r>
              <a:rPr lang="en-US" altLang="zh-CN" sz="2000" dirty="0" smtClean="0">
                <a:solidFill>
                  <a:schemeClr val="tx2">
                    <a:lumMod val="60000"/>
                    <a:lumOff val="40000"/>
                  </a:schemeClr>
                </a:solidFill>
                <a:latin typeface="Impact" pitchFamily="34" charset="0"/>
                <a:ea typeface="HG Mincho Light J" pitchFamily="2"/>
                <a:cs typeface="Aharoni" pitchFamily="2" charset="-79"/>
              </a:rPr>
              <a:t>NI</a:t>
            </a:r>
            <a:r>
              <a:rPr lang="zh-CN" altLang="en-US" sz="2000" dirty="0" smtClean="0">
                <a:solidFill>
                  <a:schemeClr val="tx2">
                    <a:lumMod val="60000"/>
                    <a:lumOff val="40000"/>
                  </a:schemeClr>
                </a:solidFill>
                <a:latin typeface="Impact" pitchFamily="34" charset="0"/>
                <a:ea typeface="HG Mincho Light J" pitchFamily="2"/>
                <a:cs typeface="Aharoni" pitchFamily="2" charset="-79"/>
              </a:rPr>
              <a:t>中国</a:t>
            </a:r>
            <a:endParaRPr lang="en-US" sz="2000" dirty="0">
              <a:solidFill>
                <a:schemeClr val="tx2">
                  <a:lumMod val="60000"/>
                  <a:lumOff val="40000"/>
                </a:schemeClr>
              </a:solidFill>
              <a:latin typeface="Impact" pitchFamily="34" charset="0"/>
              <a:ea typeface="HG Mincho Light J" pitchFamily="2"/>
              <a:cs typeface="Aharoni" pitchFamily="2" charset="-79"/>
            </a:endParaRPr>
          </a:p>
          <a:p>
            <a:pPr marL="0" marR="0" lvl="0" indent="0" algn="r" rtl="0" hangingPunct="0">
              <a:lnSpc>
                <a:spcPct val="100000"/>
              </a:lnSpc>
              <a:spcBef>
                <a:spcPts val="0"/>
              </a:spcBef>
              <a:spcAft>
                <a:spcPts val="0"/>
              </a:spcAft>
              <a:buNone/>
              <a:tabLst/>
            </a:pPr>
            <a:endParaRPr lang="en-US" sz="2400" b="1" i="1" u="none" strike="noStrike" kern="1200" dirty="0">
              <a:ln>
                <a:noFill/>
              </a:ln>
              <a:latin typeface="Nimbus Sans L" pitchFamily="18"/>
              <a:ea typeface="HG Mincho Light J" pitchFamily="2"/>
              <a:cs typeface="Tahoma" pitchFamily="2"/>
            </a:endParaRPr>
          </a:p>
        </p:txBody>
      </p:sp>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Forma libre"/>
          <p:cNvSpPr/>
          <p:nvPr>
            <p:custDataLst>
              <p:tags r:id="rId2"/>
            </p:custDataLst>
          </p:nvPr>
        </p:nvSpPr>
        <p:spPr>
          <a:xfrm>
            <a:off x="287784" y="284040"/>
            <a:ext cx="8129016" cy="71604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4440" rIns="90000" bIns="45000" anchor="t" anchorCtr="0" compatLnSpc="0"/>
          <a:lstStyle/>
          <a:p>
            <a:pPr marR="0" lvl="0" indent="0" hangingPunct="0">
              <a:lnSpc>
                <a:spcPct val="93000"/>
              </a:lnSpc>
              <a:spcBef>
                <a:spcPts val="0"/>
              </a:spcBef>
              <a:spcAft>
                <a:spcPts val="0"/>
              </a:spcAft>
              <a:buNone/>
              <a:tabLst/>
            </a:pP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为</a:t>
            </a:r>
            <a:r>
              <a:rPr lang="en-US" altLang="zh-CN" sz="2200" b="1" dirty="0" smtClean="0">
                <a:solidFill>
                  <a:schemeClr val="tx2">
                    <a:lumMod val="60000"/>
                    <a:lumOff val="40000"/>
                  </a:schemeClr>
                </a:solidFill>
                <a:latin typeface="Impact" pitchFamily="34" charset="0"/>
                <a:ea typeface="HG Mincho Light J" pitchFamily="2"/>
                <a:cs typeface="Aharoni" pitchFamily="2" charset="-79"/>
              </a:rPr>
              <a:t>3D</a:t>
            </a: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机械人扫描进行角度校准</a:t>
            </a:r>
          </a:p>
        </p:txBody>
      </p:sp>
      <p:pic>
        <p:nvPicPr>
          <p:cNvPr id="3" name="angular_crop_na.avi">
            <a:hlinkClick r:id="" action="ppaction://media"/>
          </p:cNvPr>
          <p:cNvPicPr>
            <a:picLocks noChangeAspect="1"/>
          </p:cNvPicPr>
          <p:nvPr>
            <a:videoFile r:link="rId3"/>
            <p:extLst>
              <p:ext uri="{DAA4B4D4-6D71-4841-9C94-3DE7FCFB9230}">
                <p14:media xmlns="" xmlns:p14="http://schemas.microsoft.com/office/powerpoint/2010/main" r:embed="rId6"/>
              </p:ext>
            </p:extLst>
          </p:nvPr>
        </p:nvPicPr>
        <p:blipFill>
          <a:blip r:embed="rId7" cstate="print"/>
          <a:stretch>
            <a:fillRect/>
          </a:stretch>
        </p:blipFill>
        <p:spPr>
          <a:xfrm>
            <a:off x="1611313" y="1036638"/>
            <a:ext cx="6858000" cy="5486400"/>
          </a:xfrm>
          <a:prstGeom prst="rect">
            <a:avLst/>
          </a:prstGeom>
        </p:spPr>
      </p:pic>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Forma libre"/>
          <p:cNvSpPr/>
          <p:nvPr>
            <p:custDataLst>
              <p:tags r:id="rId2"/>
            </p:custDataLst>
          </p:nvPr>
        </p:nvSpPr>
        <p:spPr>
          <a:xfrm>
            <a:off x="287784" y="284040"/>
            <a:ext cx="8129016" cy="71604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4440" rIns="90000" bIns="45000" anchor="t" anchorCtr="0" compatLnSpc="0"/>
          <a:lstStyle/>
          <a:p>
            <a:pPr marR="0" lvl="0" indent="0" hangingPunct="0">
              <a:lnSpc>
                <a:spcPct val="93000"/>
              </a:lnSpc>
              <a:spcBef>
                <a:spcPts val="0"/>
              </a:spcBef>
              <a:spcAft>
                <a:spcPts val="0"/>
              </a:spcAft>
              <a:buNone/>
              <a:tabLst/>
            </a:pP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尺寸校准：优点</a:t>
            </a:r>
            <a:endParaRPr lang="en-US" sz="2200" b="1" i="0" u="none" strike="noStrike" kern="1200" dirty="0">
              <a:ln>
                <a:noFill/>
              </a:ln>
              <a:solidFill>
                <a:srgbClr val="000000"/>
              </a:solidFill>
              <a:latin typeface="Nimbus Sans L" pitchFamily="18"/>
              <a:ea typeface="HG Mincho Light J" pitchFamily="2"/>
              <a:cs typeface="Tahoma" pitchFamily="2"/>
            </a:endParaRPr>
          </a:p>
        </p:txBody>
      </p:sp>
      <p:sp>
        <p:nvSpPr>
          <p:cNvPr id="5" name="Rectangle 4"/>
          <p:cNvSpPr/>
          <p:nvPr/>
        </p:nvSpPr>
        <p:spPr>
          <a:xfrm>
            <a:off x="1511920" y="1691605"/>
            <a:ext cx="7128792" cy="2677656"/>
          </a:xfrm>
          <a:prstGeom prst="rect">
            <a:avLst/>
          </a:prstGeom>
        </p:spPr>
        <p:txBody>
          <a:bodyPr wrap="square">
            <a:spAutoFit/>
          </a:bodyPr>
          <a:lstStyle/>
          <a:p>
            <a:pPr>
              <a:buFont typeface="Arial" pitchFamily="34" charset="0"/>
              <a:buChar char="•"/>
            </a:pPr>
            <a:r>
              <a:rPr lang="zh-CN" altLang="zh-CN" sz="2800" dirty="0" smtClean="0"/>
              <a:t>可以得到</a:t>
            </a:r>
            <a:r>
              <a:rPr lang="en-US" altLang="zh-CN" sz="2800" dirty="0" smtClean="0"/>
              <a:t>3D</a:t>
            </a:r>
            <a:r>
              <a:rPr lang="zh-CN" altLang="zh-CN" sz="2800" dirty="0" smtClean="0"/>
              <a:t>尺寸数据信息</a:t>
            </a:r>
          </a:p>
          <a:p>
            <a:r>
              <a:rPr lang="zh-CN" altLang="zh-CN" sz="2800" dirty="0" smtClean="0"/>
              <a:t>校准可以在所有工作范围内有效（校准不仅只针对一个单一的平面）</a:t>
            </a:r>
          </a:p>
          <a:p>
            <a:pPr>
              <a:buFont typeface="Arial" pitchFamily="34" charset="0"/>
              <a:buChar char="•"/>
            </a:pPr>
            <a:r>
              <a:rPr lang="zh-CN" altLang="zh-CN" sz="2800" dirty="0" smtClean="0"/>
              <a:t>由于校准是在初次安装的时候完成的（不是在工厂中），用户可以根据项目的需要对数据采集系统进行调整（相机、激光器等等）</a:t>
            </a:r>
            <a:endParaRPr lang="zh-CN" altLang="zh-CN" sz="2800" dirty="0"/>
          </a:p>
        </p:txBody>
      </p:sp>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Forma libre"/>
          <p:cNvSpPr/>
          <p:nvPr>
            <p:custDataLst>
              <p:tags r:id="rId2"/>
            </p:custDataLst>
          </p:nvPr>
        </p:nvSpPr>
        <p:spPr>
          <a:xfrm>
            <a:off x="150840" y="138240"/>
            <a:ext cx="7900919" cy="453959"/>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2640" rIns="90000" bIns="45000" anchor="t" anchorCtr="0" compatLnSpc="0"/>
          <a:lstStyle/>
          <a:p>
            <a:pPr marR="0" lvl="0" indent="0" hangingPunct="0">
              <a:lnSpc>
                <a:spcPct val="93000"/>
              </a:lnSpc>
              <a:spcBef>
                <a:spcPts val="0"/>
              </a:spcBef>
              <a:spcAft>
                <a:spcPts val="0"/>
              </a:spcAft>
              <a:buNone/>
              <a:tabLst/>
            </a:pPr>
            <a:r>
              <a:rPr lang="en-US" sz="2200" b="1" dirty="0">
                <a:solidFill>
                  <a:schemeClr val="tx2">
                    <a:lumMod val="60000"/>
                    <a:lumOff val="40000"/>
                  </a:schemeClr>
                </a:solidFill>
                <a:latin typeface="Impact" pitchFamily="34" charset="0"/>
                <a:ea typeface="HG Mincho Light J" pitchFamily="2"/>
                <a:cs typeface="Aharoni" pitchFamily="2" charset="-79"/>
              </a:rPr>
              <a:t>PCM: Zmap, the flat representation of the COP data</a:t>
            </a:r>
          </a:p>
        </p:txBody>
      </p:sp>
      <p:sp>
        <p:nvSpPr>
          <p:cNvPr id="4" name="Rectangle 3"/>
          <p:cNvSpPr/>
          <p:nvPr/>
        </p:nvSpPr>
        <p:spPr>
          <a:xfrm>
            <a:off x="4176216" y="2771725"/>
            <a:ext cx="2138727" cy="369332"/>
          </a:xfrm>
          <a:prstGeom prst="rect">
            <a:avLst/>
          </a:prstGeom>
        </p:spPr>
        <p:txBody>
          <a:bodyPr wrap="none">
            <a:spAutoFit/>
          </a:bodyPr>
          <a:lstStyle/>
          <a:p>
            <a:r>
              <a:rPr lang="zh-CN" altLang="zh-CN" dirty="0" smtClean="0"/>
              <a:t>正交投射到</a:t>
            </a:r>
            <a:r>
              <a:rPr lang="en-US" altLang="zh-CN" dirty="0" smtClean="0"/>
              <a:t>Z</a:t>
            </a:r>
            <a:r>
              <a:rPr lang="zh-CN" altLang="zh-CN" dirty="0" smtClean="0"/>
              <a:t>平面上</a:t>
            </a:r>
            <a:endParaRPr lang="zh-CN" altLang="zh-CN" dirty="0"/>
          </a:p>
        </p:txBody>
      </p:sp>
      <p:pic>
        <p:nvPicPr>
          <p:cNvPr id="1026" name="Picture 2"/>
          <p:cNvPicPr>
            <a:picLocks noChangeAspect="1" noChangeArrowheads="1"/>
          </p:cNvPicPr>
          <p:nvPr/>
        </p:nvPicPr>
        <p:blipFill>
          <a:blip r:embed="rId5" cstate="print"/>
          <a:srcRect/>
          <a:stretch>
            <a:fillRect/>
          </a:stretch>
        </p:blipFill>
        <p:spPr bwMode="auto">
          <a:xfrm>
            <a:off x="-15875" y="0"/>
            <a:ext cx="10096500" cy="6838950"/>
          </a:xfrm>
          <a:prstGeom prst="rect">
            <a:avLst/>
          </a:prstGeom>
          <a:noFill/>
          <a:ln w="9525">
            <a:noFill/>
            <a:miter lim="800000"/>
            <a:headEnd/>
            <a:tailEnd/>
          </a:ln>
        </p:spPr>
      </p:pic>
      <p:sp>
        <p:nvSpPr>
          <p:cNvPr id="5" name="Rectangle 4"/>
          <p:cNvSpPr/>
          <p:nvPr/>
        </p:nvSpPr>
        <p:spPr>
          <a:xfrm>
            <a:off x="287784" y="107429"/>
            <a:ext cx="4546437" cy="461665"/>
          </a:xfrm>
          <a:prstGeom prst="rect">
            <a:avLst/>
          </a:prstGeom>
        </p:spPr>
        <p:txBody>
          <a:bodyPr wrap="none">
            <a:spAutoFit/>
          </a:bodyPr>
          <a:lstStyle/>
          <a:p>
            <a:r>
              <a:rPr lang="en-US" altLang="zh-CN" sz="2400" dirty="0" smtClean="0">
                <a:solidFill>
                  <a:schemeClr val="accent1"/>
                </a:solidFill>
              </a:rPr>
              <a:t>PCM</a:t>
            </a:r>
            <a:r>
              <a:rPr lang="zh-CN" altLang="zh-CN" sz="2400" dirty="0" smtClean="0">
                <a:solidFill>
                  <a:schemeClr val="accent1"/>
                </a:solidFill>
              </a:rPr>
              <a:t>：</a:t>
            </a:r>
            <a:r>
              <a:rPr lang="en-US" altLang="zh-CN" sz="2400" dirty="0" err="1" smtClean="0">
                <a:solidFill>
                  <a:schemeClr val="accent1"/>
                </a:solidFill>
              </a:rPr>
              <a:t>Zmap</a:t>
            </a:r>
            <a:r>
              <a:rPr lang="zh-CN" altLang="zh-CN" sz="2400" dirty="0" smtClean="0">
                <a:solidFill>
                  <a:schemeClr val="accent1"/>
                </a:solidFill>
              </a:rPr>
              <a:t>，云点图的平面表示</a:t>
            </a:r>
            <a:endParaRPr lang="zh-CN" altLang="zh-CN" sz="2400" dirty="0">
              <a:solidFill>
                <a:schemeClr val="accent1"/>
              </a:solidFill>
            </a:endParaRPr>
          </a:p>
        </p:txBody>
      </p:sp>
      <p:sp>
        <p:nvSpPr>
          <p:cNvPr id="9" name="Rectangle 2"/>
          <p:cNvSpPr>
            <a:spLocks noChangeArrowheads="1"/>
          </p:cNvSpPr>
          <p:nvPr/>
        </p:nvSpPr>
        <p:spPr bwMode="auto">
          <a:xfrm>
            <a:off x="288032" y="4855889"/>
            <a:ext cx="3744168"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云点图（</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COP</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）是一组</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3D</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的数据点，表示在</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X</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Y</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，和</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Z</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坐标轴上。</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它类似于一组浮动点的图像数据，表示了</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X</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Y</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和</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Z</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坐标上的数据组</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4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0" name="Rectangle 9"/>
          <p:cNvSpPr/>
          <p:nvPr/>
        </p:nvSpPr>
        <p:spPr>
          <a:xfrm>
            <a:off x="6192440" y="4931965"/>
            <a:ext cx="3600400" cy="1631216"/>
          </a:xfrm>
          <a:prstGeom prst="rect">
            <a:avLst/>
          </a:prstGeom>
        </p:spPr>
        <p:txBody>
          <a:bodyPr wrap="square">
            <a:spAutoFit/>
          </a:bodyPr>
          <a:lstStyle/>
          <a:p>
            <a:r>
              <a:rPr lang="en-US" altLang="zh-CN" sz="2000" dirty="0" err="1" smtClean="0"/>
              <a:t>ZMap</a:t>
            </a:r>
            <a:r>
              <a:rPr lang="zh-CN" altLang="zh-CN" sz="2000" dirty="0" smtClean="0"/>
              <a:t>是将云点图投射到</a:t>
            </a:r>
            <a:r>
              <a:rPr lang="en-US" altLang="zh-CN" sz="2000" dirty="0" smtClean="0"/>
              <a:t>Z=0</a:t>
            </a:r>
            <a:r>
              <a:rPr lang="zh-CN" altLang="zh-CN" sz="2000" dirty="0" smtClean="0"/>
              <a:t>的平面上。</a:t>
            </a:r>
          </a:p>
          <a:p>
            <a:r>
              <a:rPr lang="zh-CN" altLang="zh-CN" sz="2000" dirty="0" smtClean="0"/>
              <a:t>其垂直和水平坐标与云点图上实际的</a:t>
            </a:r>
            <a:r>
              <a:rPr lang="en-US" altLang="zh-CN" sz="2000" dirty="0" smtClean="0"/>
              <a:t>X</a:t>
            </a:r>
            <a:r>
              <a:rPr lang="zh-CN" altLang="zh-CN" sz="2000" dirty="0" smtClean="0"/>
              <a:t>和</a:t>
            </a:r>
            <a:r>
              <a:rPr lang="en-US" altLang="zh-CN" sz="2000" dirty="0" smtClean="0"/>
              <a:t>Y</a:t>
            </a:r>
            <a:r>
              <a:rPr lang="zh-CN" altLang="zh-CN" sz="2000" dirty="0" smtClean="0"/>
              <a:t>坐标数据成正比，其内容是</a:t>
            </a:r>
            <a:r>
              <a:rPr lang="en-US" altLang="zh-CN" sz="2000" dirty="0" smtClean="0"/>
              <a:t>Z</a:t>
            </a:r>
            <a:r>
              <a:rPr lang="zh-CN" altLang="zh-CN" sz="2000" dirty="0" smtClean="0"/>
              <a:t>坐标轴的数据值</a:t>
            </a:r>
            <a:endParaRPr lang="zh-CN" altLang="zh-CN" sz="2000" dirty="0"/>
          </a:p>
        </p:txBody>
      </p:sp>
      <p:sp>
        <p:nvSpPr>
          <p:cNvPr id="11" name="Rectangle 10"/>
          <p:cNvSpPr/>
          <p:nvPr/>
        </p:nvSpPr>
        <p:spPr>
          <a:xfrm>
            <a:off x="4176216" y="2699717"/>
            <a:ext cx="2138727" cy="369332"/>
          </a:xfrm>
          <a:prstGeom prst="rect">
            <a:avLst/>
          </a:prstGeom>
        </p:spPr>
        <p:txBody>
          <a:bodyPr wrap="none">
            <a:spAutoFit/>
          </a:bodyPr>
          <a:lstStyle/>
          <a:p>
            <a:r>
              <a:rPr lang="zh-CN" altLang="zh-CN" dirty="0" smtClean="0"/>
              <a:t>正交投射到</a:t>
            </a:r>
            <a:r>
              <a:rPr lang="en-US" altLang="zh-CN" dirty="0" smtClean="0"/>
              <a:t>Z</a:t>
            </a:r>
            <a:r>
              <a:rPr lang="zh-CN" altLang="zh-CN" dirty="0" smtClean="0"/>
              <a:t>平面上</a:t>
            </a:r>
            <a:endParaRPr lang="zh-CN" altLang="zh-CN" dirty="0"/>
          </a:p>
        </p:txBody>
      </p:sp>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Forma libre"/>
          <p:cNvSpPr/>
          <p:nvPr>
            <p:custDataLst>
              <p:tags r:id="rId2"/>
            </p:custDataLst>
          </p:nvPr>
        </p:nvSpPr>
        <p:spPr>
          <a:xfrm>
            <a:off x="287784" y="284040"/>
            <a:ext cx="8129016" cy="71604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4440" rIns="90000" bIns="45000" anchor="t" anchorCtr="0" compatLnSpc="0"/>
          <a:lstStyle/>
          <a:p>
            <a:pPr marR="0" lvl="0" indent="0" hangingPunct="0">
              <a:lnSpc>
                <a:spcPct val="93000"/>
              </a:lnSpc>
              <a:spcBef>
                <a:spcPts val="0"/>
              </a:spcBef>
              <a:spcAft>
                <a:spcPts val="0"/>
              </a:spcAft>
              <a:buNone/>
              <a:tabLst/>
            </a:pPr>
            <a:r>
              <a:rPr lang="en-US" sz="2200" b="1" dirty="0" err="1" smtClean="0">
                <a:solidFill>
                  <a:schemeClr val="tx2">
                    <a:lumMod val="60000"/>
                    <a:lumOff val="40000"/>
                  </a:schemeClr>
                </a:solidFill>
                <a:latin typeface="Impact" pitchFamily="34" charset="0"/>
                <a:ea typeface="HG Mincho Light J" pitchFamily="2"/>
                <a:cs typeface="Aharoni" pitchFamily="2" charset="-79"/>
              </a:rPr>
              <a:t>Zmap</a:t>
            </a:r>
            <a:r>
              <a:rPr lang="en-US" sz="2200" b="1" dirty="0" smtClean="0">
                <a:solidFill>
                  <a:schemeClr val="tx2">
                    <a:lumMod val="60000"/>
                    <a:lumOff val="40000"/>
                  </a:schemeClr>
                </a:solidFill>
                <a:latin typeface="Impact" pitchFamily="34" charset="0"/>
                <a:ea typeface="HG Mincho Light J" pitchFamily="2"/>
                <a:cs typeface="Aharoni" pitchFamily="2" charset="-79"/>
              </a:rPr>
              <a:t> </a:t>
            </a: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投射</a:t>
            </a:r>
            <a:r>
              <a:rPr lang="en-US" sz="2200" b="1" dirty="0" smtClean="0">
                <a:solidFill>
                  <a:schemeClr val="tx2">
                    <a:lumMod val="60000"/>
                    <a:lumOff val="40000"/>
                  </a:schemeClr>
                </a:solidFill>
                <a:latin typeface="Impact" pitchFamily="34" charset="0"/>
                <a:ea typeface="HG Mincho Light J" pitchFamily="2"/>
                <a:cs typeface="Aharoni" pitchFamily="2" charset="-79"/>
              </a:rPr>
              <a:t>: </a:t>
            </a: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优点</a:t>
            </a:r>
            <a:endParaRPr lang="en-US" sz="2200" b="1" i="0" u="none" strike="noStrike" kern="1200" dirty="0">
              <a:ln>
                <a:noFill/>
              </a:ln>
              <a:solidFill>
                <a:srgbClr val="000000"/>
              </a:solidFill>
              <a:latin typeface="Nimbus Sans L" pitchFamily="18"/>
              <a:ea typeface="HG Mincho Light J" pitchFamily="2"/>
              <a:cs typeface="Tahoma" pitchFamily="2"/>
            </a:endParaRPr>
          </a:p>
        </p:txBody>
      </p:sp>
      <p:pic>
        <p:nvPicPr>
          <p:cNvPr id="9219" name="Picture 3"/>
          <p:cNvPicPr>
            <a:picLocks noChangeAspect="1" noChangeArrowheads="1"/>
          </p:cNvPicPr>
          <p:nvPr/>
        </p:nvPicPr>
        <p:blipFill>
          <a:blip r:embed="rId5" cstate="print"/>
          <a:srcRect/>
          <a:stretch>
            <a:fillRect/>
          </a:stretch>
        </p:blipFill>
        <p:spPr bwMode="auto">
          <a:xfrm>
            <a:off x="647824" y="3779837"/>
            <a:ext cx="8742362" cy="3057525"/>
          </a:xfrm>
          <a:prstGeom prst="rect">
            <a:avLst/>
          </a:prstGeom>
          <a:noFill/>
          <a:ln w="9525">
            <a:noFill/>
            <a:miter lim="800000"/>
            <a:headEnd/>
            <a:tailEnd/>
          </a:ln>
        </p:spPr>
      </p:pic>
      <p:sp>
        <p:nvSpPr>
          <p:cNvPr id="6" name="Rectangle 5"/>
          <p:cNvSpPr/>
          <p:nvPr/>
        </p:nvSpPr>
        <p:spPr>
          <a:xfrm>
            <a:off x="1439912" y="1115541"/>
            <a:ext cx="7344816" cy="2246769"/>
          </a:xfrm>
          <a:prstGeom prst="rect">
            <a:avLst/>
          </a:prstGeom>
        </p:spPr>
        <p:txBody>
          <a:bodyPr wrap="square">
            <a:spAutoFit/>
          </a:bodyPr>
          <a:lstStyle/>
          <a:p>
            <a:r>
              <a:rPr lang="zh-CN" altLang="zh-CN" sz="2800" dirty="0" smtClean="0"/>
              <a:t>允许使用标准的</a:t>
            </a:r>
            <a:r>
              <a:rPr lang="en-US" altLang="zh-CN" sz="2800" dirty="0" smtClean="0"/>
              <a:t>2D</a:t>
            </a:r>
            <a:r>
              <a:rPr lang="zh-CN" altLang="zh-CN" sz="2800" dirty="0" smtClean="0"/>
              <a:t>工具来获取</a:t>
            </a:r>
            <a:r>
              <a:rPr lang="en-US" altLang="zh-CN" sz="2800" dirty="0" smtClean="0"/>
              <a:t>3D</a:t>
            </a:r>
            <a:r>
              <a:rPr lang="zh-CN" altLang="zh-CN" sz="2800" dirty="0" smtClean="0"/>
              <a:t>尺寸信息</a:t>
            </a:r>
          </a:p>
          <a:p>
            <a:r>
              <a:rPr lang="zh-CN" altLang="zh-CN" sz="2800" dirty="0" smtClean="0"/>
              <a:t>具有已知并且为常数比例的象素</a:t>
            </a:r>
            <a:r>
              <a:rPr lang="en-US" altLang="zh-CN" sz="2800" dirty="0" smtClean="0"/>
              <a:t>/</a:t>
            </a:r>
            <a:r>
              <a:rPr lang="zh-CN" altLang="zh-CN" sz="2800" dirty="0" smtClean="0"/>
              <a:t>尺寸</a:t>
            </a:r>
          </a:p>
          <a:p>
            <a:r>
              <a:rPr lang="en-US" altLang="zh-CN" sz="2800" dirty="0" smtClean="0"/>
              <a:t>3</a:t>
            </a:r>
            <a:r>
              <a:rPr lang="zh-CN" altLang="zh-CN" sz="2800" dirty="0" smtClean="0"/>
              <a:t>个方向的距离</a:t>
            </a:r>
          </a:p>
          <a:p>
            <a:r>
              <a:rPr lang="zh-CN" altLang="zh-CN" sz="2800" dirty="0" smtClean="0"/>
              <a:t>在投射前可以对云点图进行重定向来测量特定的平面</a:t>
            </a:r>
            <a:endParaRPr lang="zh-CN" altLang="zh-CN" sz="2800" dirty="0"/>
          </a:p>
        </p:txBody>
      </p:sp>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custDataLst>
              <p:tags r:id="rId2"/>
            </p:custDataLst>
          </p:nvPr>
        </p:nvSpPr>
        <p:spPr>
          <a:xfrm>
            <a:off x="146520" y="970920"/>
            <a:ext cx="7414072" cy="435012"/>
          </a:xfrm>
          <a:prstGeom prst="rect">
            <a:avLst/>
          </a:prstGeom>
          <a:noFill/>
          <a:ln>
            <a:noFill/>
          </a:ln>
        </p:spPr>
        <p:txBody>
          <a:bodyPr vert="horz" wrap="square" lIns="90000" tIns="45000" rIns="90000" bIns="45000" anchorCtr="0" compatLnSpc="0">
            <a:spAutoFit/>
          </a:bodyPr>
          <a:lstStyle/>
          <a:p>
            <a:pPr marR="0" lvl="0" indent="0" hangingPunct="0">
              <a:lnSpc>
                <a:spcPct val="100000"/>
              </a:lnSpc>
              <a:spcBef>
                <a:spcPts val="0"/>
              </a:spcBef>
              <a:spcAft>
                <a:spcPts val="0"/>
              </a:spcAft>
              <a:buNone/>
              <a:tabLst/>
            </a:pP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尺寸测量应用案例 （在不同的平面进行测量）</a:t>
            </a:r>
          </a:p>
        </p:txBody>
      </p:sp>
      <p:pic>
        <p:nvPicPr>
          <p:cNvPr id="10243" name="Picture 3"/>
          <p:cNvPicPr>
            <a:picLocks noChangeAspect="1" noChangeArrowheads="1"/>
          </p:cNvPicPr>
          <p:nvPr/>
        </p:nvPicPr>
        <p:blipFill>
          <a:blip r:embed="rId5" cstate="print"/>
          <a:srcRect/>
          <a:stretch>
            <a:fillRect/>
          </a:stretch>
        </p:blipFill>
        <p:spPr bwMode="auto">
          <a:xfrm>
            <a:off x="77788" y="1588665"/>
            <a:ext cx="9923462" cy="5143500"/>
          </a:xfrm>
          <a:prstGeom prst="rect">
            <a:avLst/>
          </a:prstGeom>
          <a:noFill/>
          <a:ln w="9525">
            <a:noFill/>
            <a:miter lim="800000"/>
            <a:headEnd/>
            <a:tailEnd/>
          </a:ln>
        </p:spPr>
      </p:pic>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custDataLst>
              <p:tags r:id="rId2"/>
            </p:custDataLst>
          </p:nvPr>
        </p:nvSpPr>
        <p:spPr>
          <a:xfrm>
            <a:off x="819720" y="415800"/>
            <a:ext cx="4771439" cy="435012"/>
          </a:xfrm>
          <a:prstGeom prst="rect">
            <a:avLst/>
          </a:prstGeom>
          <a:noFill/>
          <a:ln>
            <a:noFill/>
          </a:ln>
        </p:spPr>
        <p:txBody>
          <a:bodyPr vert="horz" lIns="90000" tIns="45000" rIns="90000" bIns="45000" compatLnSpc="0">
            <a:spAutoFit/>
          </a:bodyPr>
          <a:lstStyle/>
          <a:p>
            <a:pPr marR="0" lvl="0" indent="0" hangingPunct="0">
              <a:lnSpc>
                <a:spcPct val="100000"/>
              </a:lnSpc>
              <a:spcBef>
                <a:spcPts val="0"/>
              </a:spcBef>
              <a:spcAft>
                <a:spcPts val="0"/>
              </a:spcAft>
              <a:buNone/>
              <a:tabLst/>
            </a:pPr>
            <a:r>
              <a:rPr lang="en-US" altLang="zh-CN" sz="2200" b="1" dirty="0" smtClean="0">
                <a:solidFill>
                  <a:schemeClr val="tx2">
                    <a:lumMod val="60000"/>
                    <a:lumOff val="40000"/>
                  </a:schemeClr>
                </a:solidFill>
                <a:latin typeface="Impact" pitchFamily="34" charset="0"/>
                <a:ea typeface="HG Mincho Light J" pitchFamily="2"/>
                <a:cs typeface="Aharoni" pitchFamily="2" charset="-79"/>
              </a:rPr>
              <a:t>3D</a:t>
            </a: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处理的重要性</a:t>
            </a:r>
            <a:endParaRPr lang="en-US" sz="2200" b="1" dirty="0">
              <a:solidFill>
                <a:schemeClr val="tx2">
                  <a:lumMod val="60000"/>
                  <a:lumOff val="40000"/>
                </a:schemeClr>
              </a:solidFill>
              <a:latin typeface="Impact" pitchFamily="34" charset="0"/>
              <a:ea typeface="HG Mincho Light J" pitchFamily="2"/>
              <a:cs typeface="Aharoni" pitchFamily="2" charset="-79"/>
            </a:endParaRPr>
          </a:p>
        </p:txBody>
      </p:sp>
      <p:pic>
        <p:nvPicPr>
          <p:cNvPr id="5" name="4 Imagen"/>
          <p:cNvPicPr>
            <a:picLocks noChangeAspect="1"/>
          </p:cNvPicPr>
          <p:nvPr/>
        </p:nvPicPr>
        <p:blipFill>
          <a:blip r:embed="rId11" cstate="print">
            <a:extLst>
              <a:ext uri="{28A0092B-C50C-407E-A947-70E740481C1C}">
                <a14:useLocalDpi xmlns="" xmlns:a14="http://schemas.microsoft.com/office/drawing/2010/main" val="0"/>
              </a:ext>
            </a:extLst>
          </a:blip>
          <a:stretch>
            <a:fillRect/>
          </a:stretch>
        </p:blipFill>
        <p:spPr>
          <a:xfrm>
            <a:off x="71783" y="1691605"/>
            <a:ext cx="8208912" cy="5121595"/>
          </a:xfrm>
          <a:prstGeom prst="rect">
            <a:avLst/>
          </a:prstGeom>
        </p:spPr>
      </p:pic>
      <p:sp>
        <p:nvSpPr>
          <p:cNvPr id="6" name="5 Trapecio"/>
          <p:cNvSpPr/>
          <p:nvPr>
            <p:custDataLst>
              <p:tags r:id="rId3"/>
            </p:custDataLst>
          </p:nvPr>
        </p:nvSpPr>
        <p:spPr>
          <a:xfrm rot="5400000">
            <a:off x="8496696" y="2303176"/>
            <a:ext cx="936104" cy="648072"/>
          </a:xfrm>
          <a:prstGeom prst="trapezoid">
            <a:avLst>
              <a:gd name="adj" fmla="val 4544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 name="6 CuadroTexto"/>
          <p:cNvSpPr txBox="1"/>
          <p:nvPr>
            <p:custDataLst>
              <p:tags r:id="rId4"/>
            </p:custDataLst>
          </p:nvPr>
        </p:nvSpPr>
        <p:spPr>
          <a:xfrm rot="16200000">
            <a:off x="7735966" y="2442546"/>
            <a:ext cx="1440160" cy="369332"/>
          </a:xfrm>
          <a:prstGeom prst="rect">
            <a:avLst/>
          </a:prstGeom>
          <a:noFill/>
        </p:spPr>
        <p:txBody>
          <a:bodyPr wrap="square" rtlCol="0">
            <a:spAutoFit/>
          </a:bodyPr>
          <a:lstStyle/>
          <a:p>
            <a:r>
              <a:rPr lang="zh-CN" altLang="en-US" dirty="0" smtClean="0"/>
              <a:t>高</a:t>
            </a:r>
            <a:r>
              <a:rPr lang="en-US" altLang="zh-CN" dirty="0" smtClean="0"/>
              <a:t>Z</a:t>
            </a:r>
            <a:r>
              <a:rPr lang="zh-CN" altLang="en-US" dirty="0" smtClean="0"/>
              <a:t>轴深度</a:t>
            </a:r>
            <a:endParaRPr lang="es-ES" dirty="0"/>
          </a:p>
        </p:txBody>
      </p:sp>
      <p:sp>
        <p:nvSpPr>
          <p:cNvPr id="8" name="7 CuadroTexto"/>
          <p:cNvSpPr txBox="1"/>
          <p:nvPr>
            <p:custDataLst>
              <p:tags r:id="rId5"/>
            </p:custDataLst>
          </p:nvPr>
        </p:nvSpPr>
        <p:spPr>
          <a:xfrm rot="16200000">
            <a:off x="9041402" y="2441625"/>
            <a:ext cx="864096" cy="369332"/>
          </a:xfrm>
          <a:prstGeom prst="rect">
            <a:avLst/>
          </a:prstGeom>
          <a:noFill/>
        </p:spPr>
        <p:txBody>
          <a:bodyPr wrap="square" rtlCol="0">
            <a:spAutoFit/>
          </a:bodyPr>
          <a:lstStyle/>
          <a:p>
            <a:pPr algn="ctr"/>
            <a:r>
              <a:rPr lang="es-ES_tradnl" dirty="0" smtClean="0"/>
              <a:t>8</a:t>
            </a:r>
            <a:r>
              <a:rPr lang="zh-CN" altLang="en-US" dirty="0" smtClean="0"/>
              <a:t>位</a:t>
            </a:r>
            <a:endParaRPr lang="es-ES" dirty="0"/>
          </a:p>
        </p:txBody>
      </p:sp>
      <p:sp>
        <p:nvSpPr>
          <p:cNvPr id="9" name="8 Trapecio"/>
          <p:cNvSpPr/>
          <p:nvPr>
            <p:custDataLst>
              <p:tags r:id="rId6"/>
            </p:custDataLst>
          </p:nvPr>
        </p:nvSpPr>
        <p:spPr>
          <a:xfrm rot="16200000">
            <a:off x="8782899" y="4395628"/>
            <a:ext cx="306033" cy="638780"/>
          </a:xfrm>
          <a:prstGeom prst="trapezoid">
            <a:avLst>
              <a:gd name="adj" fmla="val 4256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 name="9 CuadroTexto"/>
          <p:cNvSpPr txBox="1"/>
          <p:nvPr>
            <p:custDataLst>
              <p:tags r:id="rId7"/>
            </p:custDataLst>
          </p:nvPr>
        </p:nvSpPr>
        <p:spPr>
          <a:xfrm rot="16200000">
            <a:off x="7745258" y="4531275"/>
            <a:ext cx="1440160" cy="369332"/>
          </a:xfrm>
          <a:prstGeom prst="rect">
            <a:avLst/>
          </a:prstGeom>
          <a:noFill/>
        </p:spPr>
        <p:txBody>
          <a:bodyPr wrap="square" rtlCol="0">
            <a:spAutoFit/>
          </a:bodyPr>
          <a:lstStyle/>
          <a:p>
            <a:r>
              <a:rPr lang="zh-CN" altLang="zh-CN" dirty="0" smtClean="0"/>
              <a:t>低</a:t>
            </a:r>
            <a:r>
              <a:rPr lang="en-US" altLang="zh-CN" dirty="0" smtClean="0"/>
              <a:t>Z</a:t>
            </a:r>
            <a:r>
              <a:rPr lang="zh-CN" altLang="zh-CN" dirty="0" smtClean="0"/>
              <a:t>轴深度</a:t>
            </a:r>
            <a:endParaRPr lang="es-ES" dirty="0"/>
          </a:p>
        </p:txBody>
      </p:sp>
      <p:sp>
        <p:nvSpPr>
          <p:cNvPr id="11" name="10 CuadroTexto"/>
          <p:cNvSpPr txBox="1"/>
          <p:nvPr>
            <p:custDataLst>
              <p:tags r:id="rId8"/>
            </p:custDataLst>
          </p:nvPr>
        </p:nvSpPr>
        <p:spPr>
          <a:xfrm rot="16200000">
            <a:off x="9050694" y="4530354"/>
            <a:ext cx="864096" cy="369332"/>
          </a:xfrm>
          <a:prstGeom prst="rect">
            <a:avLst/>
          </a:prstGeom>
          <a:noFill/>
        </p:spPr>
        <p:txBody>
          <a:bodyPr wrap="square" rtlCol="0">
            <a:spAutoFit/>
          </a:bodyPr>
          <a:lstStyle/>
          <a:p>
            <a:pPr algn="ctr"/>
            <a:r>
              <a:rPr lang="es-ES_tradnl" altLang="zh-CN" dirty="0" smtClean="0"/>
              <a:t>8</a:t>
            </a:r>
            <a:r>
              <a:rPr lang="zh-CN" altLang="en-US" dirty="0" smtClean="0"/>
              <a:t>位</a:t>
            </a:r>
            <a:endParaRPr lang="es-ES" altLang="zh-CN" dirty="0" smtClean="0"/>
          </a:p>
        </p:txBody>
      </p:sp>
      <p:sp>
        <p:nvSpPr>
          <p:cNvPr id="12" name="Rectangle 11"/>
          <p:cNvSpPr/>
          <p:nvPr/>
        </p:nvSpPr>
        <p:spPr>
          <a:xfrm>
            <a:off x="1655936" y="3203773"/>
            <a:ext cx="877163" cy="369332"/>
          </a:xfrm>
          <a:prstGeom prst="rect">
            <a:avLst/>
          </a:prstGeom>
        </p:spPr>
        <p:txBody>
          <a:bodyPr wrap="none">
            <a:spAutoFit/>
          </a:bodyPr>
          <a:lstStyle/>
          <a:p>
            <a:r>
              <a:rPr lang="zh-CN" altLang="zh-CN" dirty="0" smtClean="0"/>
              <a:t>深度图</a:t>
            </a:r>
            <a:endParaRPr lang="zh-CN" altLang="en-US" dirty="0"/>
          </a:p>
        </p:txBody>
      </p:sp>
      <p:sp>
        <p:nvSpPr>
          <p:cNvPr id="13" name="Rectangle 12"/>
          <p:cNvSpPr/>
          <p:nvPr/>
        </p:nvSpPr>
        <p:spPr>
          <a:xfrm>
            <a:off x="2808064" y="1763613"/>
            <a:ext cx="1829347" cy="369332"/>
          </a:xfrm>
          <a:prstGeom prst="rect">
            <a:avLst/>
          </a:prstGeom>
        </p:spPr>
        <p:txBody>
          <a:bodyPr wrap="none">
            <a:spAutoFit/>
          </a:bodyPr>
          <a:lstStyle/>
          <a:p>
            <a:r>
              <a:rPr lang="zh-CN" altLang="zh-CN" dirty="0" smtClean="0"/>
              <a:t>没有进行</a:t>
            </a:r>
            <a:r>
              <a:rPr lang="en-US" altLang="zh-CN" dirty="0" smtClean="0"/>
              <a:t>3D</a:t>
            </a:r>
            <a:r>
              <a:rPr lang="zh-CN" altLang="zh-CN" dirty="0" smtClean="0"/>
              <a:t>处理</a:t>
            </a:r>
            <a:endParaRPr lang="zh-CN" altLang="en-US" dirty="0"/>
          </a:p>
        </p:txBody>
      </p:sp>
      <p:sp>
        <p:nvSpPr>
          <p:cNvPr id="14" name="Rectangle 13"/>
          <p:cNvSpPr/>
          <p:nvPr/>
        </p:nvSpPr>
        <p:spPr>
          <a:xfrm>
            <a:off x="5976416" y="3347789"/>
            <a:ext cx="1225015" cy="369332"/>
          </a:xfrm>
          <a:prstGeom prst="rect">
            <a:avLst/>
          </a:prstGeom>
        </p:spPr>
        <p:txBody>
          <a:bodyPr wrap="none">
            <a:spAutoFit/>
          </a:bodyPr>
          <a:lstStyle/>
          <a:p>
            <a:r>
              <a:rPr lang="en-US" altLang="zh-CN" dirty="0" smtClean="0"/>
              <a:t>8</a:t>
            </a:r>
            <a:r>
              <a:rPr lang="zh-CN" altLang="zh-CN" dirty="0" smtClean="0"/>
              <a:t>位深度图</a:t>
            </a:r>
            <a:endParaRPr lang="zh-CN" altLang="en-US" dirty="0"/>
          </a:p>
        </p:txBody>
      </p:sp>
      <p:sp>
        <p:nvSpPr>
          <p:cNvPr id="15" name="Rectangle 14"/>
          <p:cNvSpPr/>
          <p:nvPr/>
        </p:nvSpPr>
        <p:spPr>
          <a:xfrm>
            <a:off x="3024088" y="3779837"/>
            <a:ext cx="1367682" cy="369332"/>
          </a:xfrm>
          <a:prstGeom prst="rect">
            <a:avLst/>
          </a:prstGeom>
        </p:spPr>
        <p:txBody>
          <a:bodyPr wrap="none">
            <a:spAutoFit/>
          </a:bodyPr>
          <a:lstStyle/>
          <a:p>
            <a:r>
              <a:rPr lang="zh-CN" altLang="zh-CN" dirty="0" smtClean="0"/>
              <a:t>进行</a:t>
            </a:r>
            <a:r>
              <a:rPr lang="en-US" altLang="zh-CN" dirty="0" smtClean="0"/>
              <a:t>3D</a:t>
            </a:r>
            <a:r>
              <a:rPr lang="zh-CN" altLang="zh-CN" dirty="0" smtClean="0"/>
              <a:t>处理</a:t>
            </a:r>
            <a:endParaRPr lang="zh-CN" altLang="en-US" dirty="0"/>
          </a:p>
        </p:txBody>
      </p:sp>
      <p:sp>
        <p:nvSpPr>
          <p:cNvPr id="16" name="Rectangle 15"/>
          <p:cNvSpPr/>
          <p:nvPr/>
        </p:nvSpPr>
        <p:spPr>
          <a:xfrm>
            <a:off x="287784" y="6156101"/>
            <a:ext cx="1160895" cy="369332"/>
          </a:xfrm>
          <a:prstGeom prst="rect">
            <a:avLst/>
          </a:prstGeom>
        </p:spPr>
        <p:txBody>
          <a:bodyPr wrap="none">
            <a:spAutoFit/>
          </a:bodyPr>
          <a:lstStyle/>
          <a:p>
            <a:r>
              <a:rPr lang="zh-CN" altLang="zh-CN" dirty="0" smtClean="0"/>
              <a:t>尺寸校准</a:t>
            </a:r>
            <a:r>
              <a:rPr lang="en-US" altLang="zh-CN" dirty="0" smtClean="0"/>
              <a:t> </a:t>
            </a:r>
            <a:endParaRPr lang="zh-CN" altLang="en-US" dirty="0"/>
          </a:p>
        </p:txBody>
      </p:sp>
      <p:sp>
        <p:nvSpPr>
          <p:cNvPr id="17" name="Rectangle 16"/>
          <p:cNvSpPr/>
          <p:nvPr/>
        </p:nvSpPr>
        <p:spPr>
          <a:xfrm>
            <a:off x="2592040" y="6012085"/>
            <a:ext cx="1367682" cy="369332"/>
          </a:xfrm>
          <a:prstGeom prst="rect">
            <a:avLst/>
          </a:prstGeom>
        </p:spPr>
        <p:txBody>
          <a:bodyPr wrap="none">
            <a:spAutoFit/>
          </a:bodyPr>
          <a:lstStyle/>
          <a:p>
            <a:r>
              <a:rPr lang="en-US" altLang="zh-CN" dirty="0" smtClean="0"/>
              <a:t>3D</a:t>
            </a:r>
            <a:r>
              <a:rPr lang="zh-CN" altLang="zh-CN" dirty="0" smtClean="0"/>
              <a:t>平面转换</a:t>
            </a:r>
            <a:endParaRPr lang="zh-CN" altLang="en-US" dirty="0"/>
          </a:p>
        </p:txBody>
      </p:sp>
      <p:sp>
        <p:nvSpPr>
          <p:cNvPr id="18" name="Rectangle 17"/>
          <p:cNvSpPr/>
          <p:nvPr/>
        </p:nvSpPr>
        <p:spPr>
          <a:xfrm>
            <a:off x="4752280" y="6084093"/>
            <a:ext cx="1215397" cy="369332"/>
          </a:xfrm>
          <a:prstGeom prst="rect">
            <a:avLst/>
          </a:prstGeom>
        </p:spPr>
        <p:txBody>
          <a:bodyPr wrap="none">
            <a:spAutoFit/>
          </a:bodyPr>
          <a:lstStyle/>
          <a:p>
            <a:r>
              <a:rPr lang="en-US" altLang="zh-CN" dirty="0" smtClean="0"/>
              <a:t>Z</a:t>
            </a:r>
            <a:r>
              <a:rPr lang="zh-CN" altLang="zh-CN" dirty="0" smtClean="0"/>
              <a:t>平面投射</a:t>
            </a:r>
            <a:endParaRPr lang="zh-CN" altLang="en-US" dirty="0"/>
          </a:p>
        </p:txBody>
      </p:sp>
      <p:sp>
        <p:nvSpPr>
          <p:cNvPr id="19" name="Rectangle 18"/>
          <p:cNvSpPr/>
          <p:nvPr/>
        </p:nvSpPr>
        <p:spPr>
          <a:xfrm>
            <a:off x="6048424" y="6300117"/>
            <a:ext cx="2379177" cy="369332"/>
          </a:xfrm>
          <a:prstGeom prst="rect">
            <a:avLst/>
          </a:prstGeom>
        </p:spPr>
        <p:txBody>
          <a:bodyPr wrap="none">
            <a:spAutoFit/>
          </a:bodyPr>
          <a:lstStyle/>
          <a:p>
            <a:r>
              <a:rPr lang="en-US" altLang="zh-CN" dirty="0" smtClean="0"/>
              <a:t>8</a:t>
            </a:r>
            <a:r>
              <a:rPr lang="zh-CN" altLang="zh-CN" dirty="0" smtClean="0"/>
              <a:t>位深度图转换为图形</a:t>
            </a:r>
            <a:endParaRPr lang="zh-CN" altLang="en-US" dirty="0"/>
          </a:p>
        </p:txBody>
      </p:sp>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Forma libre"/>
          <p:cNvSpPr/>
          <p:nvPr>
            <p:custDataLst>
              <p:tags r:id="rId2"/>
            </p:custDataLst>
          </p:nvPr>
        </p:nvSpPr>
        <p:spPr>
          <a:xfrm>
            <a:off x="345960" y="284040"/>
            <a:ext cx="7602480" cy="40320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4440" rIns="90000" bIns="45000" anchor="t" anchorCtr="0" compatLnSpc="0"/>
          <a:lstStyle/>
          <a:p>
            <a:pPr marR="0" lvl="0" indent="0" hangingPunct="0">
              <a:lnSpc>
                <a:spcPct val="93000"/>
              </a:lnSpc>
              <a:spcBef>
                <a:spcPts val="0"/>
              </a:spcBef>
              <a:spcAft>
                <a:spcPts val="0"/>
              </a:spcAft>
              <a:buNone/>
              <a:tabLst/>
            </a:pPr>
            <a:r>
              <a:rPr lang="en-US" sz="2200" b="1" dirty="0">
                <a:solidFill>
                  <a:schemeClr val="tx2">
                    <a:lumMod val="60000"/>
                    <a:lumOff val="40000"/>
                  </a:schemeClr>
                </a:solidFill>
                <a:latin typeface="Impact" pitchFamily="34" charset="0"/>
                <a:ea typeface="HG Mincho Light J" pitchFamily="2"/>
                <a:cs typeface="Aharoni" pitchFamily="2" charset="-79"/>
              </a:rPr>
              <a:t>MERGER Tool: Easy and Fast Profiles Merging</a:t>
            </a:r>
          </a:p>
        </p:txBody>
      </p:sp>
      <p:sp>
        <p:nvSpPr>
          <p:cNvPr id="32" name="31 Forma libre"/>
          <p:cNvSpPr/>
          <p:nvPr>
            <p:custDataLst>
              <p:tags r:id="rId3"/>
            </p:custDataLst>
          </p:nvPr>
        </p:nvSpPr>
        <p:spPr>
          <a:xfrm>
            <a:off x="8956799" y="896759"/>
            <a:ext cx="344520" cy="34632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none" lIns="90000" tIns="60840" rIns="90000" bIns="45000" anchor="t" anchorCtr="0" compatLnSpc="0"/>
          <a:lstStyle/>
          <a:p>
            <a:pPr marL="0" marR="0" lvl="0" indent="0" rtl="0" hangingPunct="0">
              <a:lnSpc>
                <a:spcPct val="93000"/>
              </a:lnSpc>
              <a:spcBef>
                <a:spcPts val="0"/>
              </a:spcBef>
              <a:spcAft>
                <a:spcPts val="0"/>
              </a:spcAft>
              <a:buNone/>
              <a:tabLst/>
            </a:pPr>
            <a:endParaRPr lang="en-US" sz="1800" b="1" i="0" u="none" strike="noStrike" kern="1200" dirty="0">
              <a:ln>
                <a:noFill/>
              </a:ln>
              <a:solidFill>
                <a:srgbClr val="000000"/>
              </a:solidFill>
              <a:latin typeface="Nimbus Sans L" pitchFamily="18"/>
              <a:ea typeface="HG Mincho Light J" pitchFamily="2"/>
              <a:cs typeface="Tahoma" pitchFamily="2"/>
            </a:endParaRPr>
          </a:p>
        </p:txBody>
      </p:sp>
      <p:sp>
        <p:nvSpPr>
          <p:cNvPr id="38" name="37 Forma libre"/>
          <p:cNvSpPr/>
          <p:nvPr>
            <p:custDataLst>
              <p:tags r:id="rId4"/>
            </p:custDataLst>
          </p:nvPr>
        </p:nvSpPr>
        <p:spPr>
          <a:xfrm>
            <a:off x="3476520" y="4621319"/>
            <a:ext cx="601920" cy="601560"/>
          </a:xfrm>
          <a:custGeom>
            <a:avLst/>
            <a:gdLst>
              <a:gd name="f0" fmla="val 0"/>
              <a:gd name="f1" fmla="val 1672"/>
              <a:gd name="f2" fmla="val 626"/>
              <a:gd name="f3" fmla="val 1465"/>
              <a:gd name="f4" fmla="val 1257"/>
              <a:gd name="f5" fmla="val 1050"/>
              <a:gd name="f6" fmla="val 417"/>
              <a:gd name="f7" fmla="val 209"/>
              <a:gd name="f8" fmla="val 907"/>
              <a:gd name="f9" fmla="val 764"/>
              <a:gd name="f10" fmla="val 621"/>
              <a:gd name="f11" fmla="val 413"/>
              <a:gd name="f12" fmla="val 207"/>
              <a:gd name="f13" fmla="val 765"/>
              <a:gd name="f14" fmla="val 904"/>
              <a:gd name="f15" fmla="val 1043"/>
              <a:gd name="f16" fmla="val 1253"/>
              <a:gd name="f17" fmla="val 1461"/>
              <a:gd name="f18" fmla="val 1671"/>
            </a:gdLst>
            <a:ahLst/>
            <a:cxnLst>
              <a:cxn ang="3cd4">
                <a:pos x="hc" y="t"/>
              </a:cxn>
              <a:cxn ang="0">
                <a:pos x="r" y="vc"/>
              </a:cxn>
              <a:cxn ang="cd4">
                <a:pos x="hc" y="b"/>
              </a:cxn>
              <a:cxn ang="cd2">
                <a:pos x="l" y="vc"/>
              </a:cxn>
            </a:cxnLst>
            <a:rect l="l" t="t" r="r" b="b"/>
            <a:pathLst>
              <a:path w="1672" h="1673">
                <a:moveTo>
                  <a:pt x="f2" y="f1"/>
                </a:moveTo>
                <a:cubicBezTo>
                  <a:pt x="f2" y="f3"/>
                  <a:pt x="f2" y="f4"/>
                  <a:pt x="f2" y="f5"/>
                </a:cubicBezTo>
                <a:cubicBezTo>
                  <a:pt x="f6" y="f5"/>
                  <a:pt x="f7" y="f5"/>
                  <a:pt x="f0" y="f5"/>
                </a:cubicBezTo>
                <a:cubicBezTo>
                  <a:pt x="f0" y="f8"/>
                  <a:pt x="f0" y="f9"/>
                  <a:pt x="f0" y="f10"/>
                </a:cubicBezTo>
                <a:cubicBezTo>
                  <a:pt x="f7" y="f10"/>
                  <a:pt x="f6" y="f10"/>
                  <a:pt x="f2" y="f10"/>
                </a:cubicBezTo>
                <a:cubicBezTo>
                  <a:pt x="f2" y="f11"/>
                  <a:pt x="f2" y="f12"/>
                  <a:pt x="f2" y="f0"/>
                </a:cubicBezTo>
                <a:cubicBezTo>
                  <a:pt x="f13" y="f0"/>
                  <a:pt x="f14" y="f0"/>
                  <a:pt x="f15" y="f0"/>
                </a:cubicBezTo>
                <a:cubicBezTo>
                  <a:pt x="f15" y="f12"/>
                  <a:pt x="f15" y="f11"/>
                  <a:pt x="f15" y="f10"/>
                </a:cubicBezTo>
                <a:cubicBezTo>
                  <a:pt x="f16" y="f10"/>
                  <a:pt x="f17" y="f10"/>
                  <a:pt x="f18" y="f10"/>
                </a:cubicBezTo>
                <a:cubicBezTo>
                  <a:pt x="f18" y="f9"/>
                  <a:pt x="f18" y="f8"/>
                  <a:pt x="f18" y="f5"/>
                </a:cubicBezTo>
                <a:cubicBezTo>
                  <a:pt x="f17" y="f5"/>
                  <a:pt x="f16" y="f5"/>
                  <a:pt x="f15" y="f5"/>
                </a:cubicBezTo>
                <a:cubicBezTo>
                  <a:pt x="f15" y="f4"/>
                  <a:pt x="f15" y="f3"/>
                  <a:pt x="f15" y="f1"/>
                </a:cubicBezTo>
                <a:cubicBezTo>
                  <a:pt x="f14" y="f1"/>
                  <a:pt x="f13" y="f1"/>
                  <a:pt x="f2" y="f1"/>
                </a:cubicBezTo>
              </a:path>
            </a:pathLst>
          </a:custGeom>
          <a:noFill/>
          <a:ln>
            <a:noFill/>
            <a:prstDash val="solid"/>
          </a:ln>
        </p:spPr>
        <p:txBody>
          <a:bodyPr vert="horz" wrap="none" lIns="90000" tIns="46800" rIns="90000" bIns="46800" anchor="ctr" anchorCtr="0" compatLnSpc="0"/>
          <a:lstStyle/>
          <a:p>
            <a:pPr marL="0" marR="0" lvl="0" indent="0" rtl="0" hangingPunct="0">
              <a:lnSpc>
                <a:spcPct val="100000"/>
              </a:lnSpc>
              <a:spcBef>
                <a:spcPts val="0"/>
              </a:spcBef>
              <a:spcAft>
                <a:spcPts val="0"/>
              </a:spcAft>
              <a:buNone/>
              <a:tabLst/>
            </a:pPr>
            <a:endParaRPr lang="en-US" sz="1800" b="0" i="0" u="none" strike="noStrike" kern="1200" dirty="0">
              <a:ln>
                <a:noFill/>
              </a:ln>
              <a:latin typeface="Nimbus Sans L" pitchFamily="18"/>
              <a:ea typeface="HG Mincho Light J" pitchFamily="2"/>
              <a:cs typeface="Tahoma" pitchFamily="2"/>
            </a:endParaRPr>
          </a:p>
        </p:txBody>
      </p:sp>
      <p:pic>
        <p:nvPicPr>
          <p:cNvPr id="11266" name="Picture 2"/>
          <p:cNvPicPr>
            <a:picLocks noChangeAspect="1" noChangeArrowheads="1"/>
          </p:cNvPicPr>
          <p:nvPr/>
        </p:nvPicPr>
        <p:blipFill>
          <a:blip r:embed="rId7" cstate="print"/>
          <a:srcRect/>
          <a:stretch>
            <a:fillRect/>
          </a:stretch>
        </p:blipFill>
        <p:spPr bwMode="auto">
          <a:xfrm>
            <a:off x="34925" y="-36587"/>
            <a:ext cx="10009188" cy="6789738"/>
          </a:xfrm>
          <a:prstGeom prst="rect">
            <a:avLst/>
          </a:prstGeom>
          <a:noFill/>
          <a:ln w="9525">
            <a:noFill/>
            <a:miter lim="800000"/>
            <a:headEnd/>
            <a:tailEnd/>
          </a:ln>
        </p:spPr>
      </p:pic>
      <p:sp>
        <p:nvSpPr>
          <p:cNvPr id="6" name="Rectangle 5"/>
          <p:cNvSpPr/>
          <p:nvPr/>
        </p:nvSpPr>
        <p:spPr>
          <a:xfrm>
            <a:off x="431800" y="539477"/>
            <a:ext cx="4108817" cy="369332"/>
          </a:xfrm>
          <a:prstGeom prst="rect">
            <a:avLst/>
          </a:prstGeom>
        </p:spPr>
        <p:txBody>
          <a:bodyPr wrap="none">
            <a:spAutoFit/>
          </a:bodyPr>
          <a:lstStyle/>
          <a:p>
            <a:r>
              <a:rPr lang="zh-CN" altLang="zh-CN" dirty="0" smtClean="0"/>
              <a:t>合并工具：简单并且快速的剖面图合并</a:t>
            </a:r>
            <a:endParaRPr lang="zh-CN" altLang="en-US" dirty="0"/>
          </a:p>
        </p:txBody>
      </p:sp>
      <p:sp>
        <p:nvSpPr>
          <p:cNvPr id="7" name="Rectangle 6"/>
          <p:cNvSpPr/>
          <p:nvPr/>
        </p:nvSpPr>
        <p:spPr>
          <a:xfrm>
            <a:off x="2808064" y="2411685"/>
            <a:ext cx="1800200" cy="646331"/>
          </a:xfrm>
          <a:prstGeom prst="rect">
            <a:avLst/>
          </a:prstGeom>
        </p:spPr>
        <p:txBody>
          <a:bodyPr wrap="square">
            <a:spAutoFit/>
          </a:bodyPr>
          <a:lstStyle/>
          <a:p>
            <a:r>
              <a:rPr lang="zh-CN" altLang="zh-CN" dirty="0" smtClean="0"/>
              <a:t>该区域无法使用相机</a:t>
            </a:r>
            <a:r>
              <a:rPr lang="en-US" altLang="zh-CN" dirty="0" smtClean="0"/>
              <a:t>A</a:t>
            </a:r>
            <a:r>
              <a:rPr lang="zh-CN" altLang="zh-CN" dirty="0" smtClean="0"/>
              <a:t>拍摄得到</a:t>
            </a:r>
            <a:endParaRPr lang="zh-CN" altLang="zh-CN" dirty="0"/>
          </a:p>
        </p:txBody>
      </p:sp>
      <p:sp>
        <p:nvSpPr>
          <p:cNvPr id="8" name="Rectangle 7"/>
          <p:cNvSpPr/>
          <p:nvPr/>
        </p:nvSpPr>
        <p:spPr>
          <a:xfrm>
            <a:off x="4608264" y="2915741"/>
            <a:ext cx="1569660" cy="369332"/>
          </a:xfrm>
          <a:prstGeom prst="rect">
            <a:avLst/>
          </a:prstGeom>
        </p:spPr>
        <p:txBody>
          <a:bodyPr wrap="none">
            <a:spAutoFit/>
          </a:bodyPr>
          <a:lstStyle/>
          <a:p>
            <a:r>
              <a:rPr lang="zh-CN" altLang="zh-CN" dirty="0" smtClean="0"/>
              <a:t>添加更多相机</a:t>
            </a:r>
            <a:endParaRPr lang="zh-CN" altLang="zh-CN" dirty="0"/>
          </a:p>
        </p:txBody>
      </p:sp>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custDataLst>
              <p:tags r:id="rId2"/>
            </p:custDataLst>
          </p:nvPr>
        </p:nvSpPr>
        <p:spPr>
          <a:xfrm>
            <a:off x="158760" y="361079"/>
            <a:ext cx="2399759" cy="490988"/>
          </a:xfrm>
          <a:prstGeom prst="rect">
            <a:avLst/>
          </a:prstGeom>
          <a:noFill/>
          <a:ln>
            <a:noFill/>
          </a:ln>
        </p:spPr>
        <p:txBody>
          <a:bodyPr vert="horz" lIns="90000" tIns="45000" rIns="90000" bIns="45000" anchorCtr="0" compatLnSpc="0">
            <a:spAutoFit/>
          </a:bodyPr>
          <a:lstStyle/>
          <a:p>
            <a:r>
              <a:rPr lang="zh-CN" altLang="zh-CN" sz="2400" dirty="0" smtClean="0"/>
              <a:t>合并工具</a:t>
            </a:r>
            <a:endParaRPr lang="zh-CN" altLang="zh-CN" sz="2400" dirty="0"/>
          </a:p>
        </p:txBody>
      </p:sp>
      <p:pic>
        <p:nvPicPr>
          <p:cNvPr id="12290" name="Picture 2"/>
          <p:cNvPicPr>
            <a:picLocks noChangeAspect="1" noChangeArrowheads="1"/>
          </p:cNvPicPr>
          <p:nvPr/>
        </p:nvPicPr>
        <p:blipFill>
          <a:blip r:embed="rId5" cstate="print"/>
          <a:srcRect/>
          <a:stretch>
            <a:fillRect/>
          </a:stretch>
        </p:blipFill>
        <p:spPr bwMode="auto">
          <a:xfrm>
            <a:off x="71760" y="884956"/>
            <a:ext cx="9961562" cy="5991225"/>
          </a:xfrm>
          <a:prstGeom prst="rect">
            <a:avLst/>
          </a:prstGeom>
          <a:noFill/>
          <a:ln w="9525">
            <a:noFill/>
            <a:miter lim="800000"/>
            <a:headEnd/>
            <a:tailEnd/>
          </a:ln>
        </p:spPr>
      </p:pic>
      <p:sp>
        <p:nvSpPr>
          <p:cNvPr id="4" name="Rectangle 3"/>
          <p:cNvSpPr/>
          <p:nvPr/>
        </p:nvSpPr>
        <p:spPr>
          <a:xfrm>
            <a:off x="1655936" y="1043533"/>
            <a:ext cx="1107996" cy="461665"/>
          </a:xfrm>
          <a:prstGeom prst="rect">
            <a:avLst/>
          </a:prstGeom>
        </p:spPr>
        <p:txBody>
          <a:bodyPr wrap="none">
            <a:spAutoFit/>
          </a:bodyPr>
          <a:lstStyle/>
          <a:p>
            <a:r>
              <a:rPr lang="zh-CN" altLang="zh-CN" sz="2400" dirty="0" smtClean="0"/>
              <a:t>左视图</a:t>
            </a:r>
            <a:endParaRPr lang="zh-CN" altLang="zh-CN" sz="2400" dirty="0"/>
          </a:p>
        </p:txBody>
      </p:sp>
      <p:sp>
        <p:nvSpPr>
          <p:cNvPr id="6" name="Rectangle 5"/>
          <p:cNvSpPr/>
          <p:nvPr/>
        </p:nvSpPr>
        <p:spPr>
          <a:xfrm>
            <a:off x="7416576" y="1043533"/>
            <a:ext cx="1107996" cy="461665"/>
          </a:xfrm>
          <a:prstGeom prst="rect">
            <a:avLst/>
          </a:prstGeom>
        </p:spPr>
        <p:txBody>
          <a:bodyPr wrap="none">
            <a:spAutoFit/>
          </a:bodyPr>
          <a:lstStyle/>
          <a:p>
            <a:r>
              <a:rPr lang="zh-CN" altLang="zh-CN" sz="2400" dirty="0" smtClean="0"/>
              <a:t>右视图</a:t>
            </a:r>
            <a:endParaRPr lang="zh-CN" altLang="zh-CN" sz="2400" dirty="0"/>
          </a:p>
        </p:txBody>
      </p:sp>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custDataLst>
              <p:tags r:id="rId2"/>
            </p:custDataLst>
          </p:nvPr>
        </p:nvSpPr>
        <p:spPr>
          <a:xfrm>
            <a:off x="314640" y="170280"/>
            <a:ext cx="3974039" cy="430200"/>
          </a:xfrm>
          <a:prstGeom prst="rect">
            <a:avLst/>
          </a:prstGeom>
          <a:noFill/>
          <a:ln>
            <a:noFill/>
          </a:ln>
        </p:spPr>
        <p:txBody>
          <a:bodyPr vert="horz" lIns="90000" tIns="45000" rIns="90000" bIns="45000" anchorCtr="0" compatLnSpc="0">
            <a:spAutoFit/>
          </a:bodyPr>
          <a:lstStyle/>
          <a:p>
            <a:pPr marL="0" marR="0" lvl="0" indent="0" rtl="0" hangingPunct="0">
              <a:lnSpc>
                <a:spcPct val="100000"/>
              </a:lnSpc>
              <a:spcBef>
                <a:spcPts val="0"/>
              </a:spcBef>
              <a:spcAft>
                <a:spcPts val="0"/>
              </a:spcAft>
              <a:buNone/>
              <a:tabLst/>
            </a:pPr>
            <a:r>
              <a:rPr lang="en-US" sz="2400" b="1" i="1" u="none" strike="noStrike" kern="1200" dirty="0">
                <a:ln>
                  <a:noFill/>
                </a:ln>
                <a:solidFill>
                  <a:srgbClr val="FFFFFF"/>
                </a:solidFill>
                <a:latin typeface="Nimbus Sans L" pitchFamily="18"/>
                <a:ea typeface="HG Mincho Light J" pitchFamily="2"/>
                <a:cs typeface="Tahoma" pitchFamily="2"/>
              </a:rPr>
              <a:t>SAL3D: The Match3D Tool</a:t>
            </a:r>
          </a:p>
        </p:txBody>
      </p:sp>
      <p:sp>
        <p:nvSpPr>
          <p:cNvPr id="3" name="2 CuadroTexto"/>
          <p:cNvSpPr txBox="1"/>
          <p:nvPr>
            <p:custDataLst>
              <p:tags r:id="rId3"/>
            </p:custDataLst>
          </p:nvPr>
        </p:nvSpPr>
        <p:spPr>
          <a:xfrm>
            <a:off x="78480" y="467469"/>
            <a:ext cx="9184680" cy="435012"/>
          </a:xfrm>
          <a:prstGeom prst="rect">
            <a:avLst/>
          </a:prstGeom>
          <a:noFill/>
          <a:ln>
            <a:noFill/>
          </a:ln>
        </p:spPr>
        <p:txBody>
          <a:bodyPr vert="horz" lIns="90000" tIns="45000" rIns="90000" bIns="45000" anchorCtr="0" compatLnSpc="0">
            <a:spAutoFit/>
          </a:bodyPr>
          <a:lstStyle/>
          <a:p>
            <a:pPr marR="0" lvl="0" indent="0" hangingPunct="0">
              <a:lnSpc>
                <a:spcPct val="100000"/>
              </a:lnSpc>
              <a:spcBef>
                <a:spcPts val="0"/>
              </a:spcBef>
              <a:spcAft>
                <a:spcPts val="0"/>
              </a:spcAft>
              <a:buNone/>
              <a:tabLst/>
            </a:pP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非常重要：扫描的物体必须按照模型进行摆放</a:t>
            </a:r>
          </a:p>
        </p:txBody>
      </p:sp>
      <p:sp>
        <p:nvSpPr>
          <p:cNvPr id="8" name="7 CuadroTexto"/>
          <p:cNvSpPr txBox="1"/>
          <p:nvPr>
            <p:custDataLst>
              <p:tags r:id="rId4"/>
            </p:custDataLst>
          </p:nvPr>
        </p:nvSpPr>
        <p:spPr>
          <a:xfrm>
            <a:off x="5976416" y="2915741"/>
            <a:ext cx="1414023" cy="621024"/>
          </a:xfrm>
          <a:prstGeom prst="rect">
            <a:avLst/>
          </a:prstGeom>
          <a:noFill/>
          <a:ln>
            <a:noFill/>
          </a:ln>
        </p:spPr>
        <p:txBody>
          <a:bodyPr vert="horz" wrap="square" lIns="90000" tIns="45000" rIns="90000" bIns="45000" anchorCtr="0" compatLnSpc="0">
            <a:spAutoFit/>
          </a:bodyPr>
          <a:lstStyle/>
          <a:p>
            <a:pPr marL="0" marR="0" lvl="0" indent="0" rtl="0" hangingPunct="0">
              <a:lnSpc>
                <a:spcPct val="100000"/>
              </a:lnSpc>
              <a:spcBef>
                <a:spcPts val="0"/>
              </a:spcBef>
              <a:spcAft>
                <a:spcPts val="0"/>
              </a:spcAft>
              <a:buNone/>
              <a:tabLst/>
            </a:pPr>
            <a:r>
              <a:rPr lang="en-US" sz="1800" b="0" i="0" u="none" strike="noStrike" kern="1200" dirty="0">
                <a:ln>
                  <a:noFill/>
                </a:ln>
                <a:solidFill>
                  <a:srgbClr val="FFFFFF"/>
                </a:solidFill>
                <a:latin typeface="Nimbus Sans L" pitchFamily="18"/>
                <a:ea typeface="HG Mincho Light J" pitchFamily="2"/>
                <a:cs typeface="Tahoma" pitchFamily="2"/>
              </a:rPr>
              <a:t>Before Alignment</a:t>
            </a:r>
          </a:p>
        </p:txBody>
      </p:sp>
      <p:sp>
        <p:nvSpPr>
          <p:cNvPr id="9" name="8 CuadroTexto"/>
          <p:cNvSpPr txBox="1"/>
          <p:nvPr>
            <p:custDataLst>
              <p:tags r:id="rId5"/>
            </p:custDataLst>
          </p:nvPr>
        </p:nvSpPr>
        <p:spPr>
          <a:xfrm>
            <a:off x="6120432" y="6228109"/>
            <a:ext cx="1729079" cy="346320"/>
          </a:xfrm>
          <a:prstGeom prst="rect">
            <a:avLst/>
          </a:prstGeom>
          <a:noFill/>
          <a:ln>
            <a:noFill/>
          </a:ln>
        </p:spPr>
        <p:txBody>
          <a:bodyPr vert="horz" lIns="90000" tIns="45000" rIns="90000" bIns="45000" anchorCtr="0" compatLnSpc="0">
            <a:spAutoFit/>
          </a:bodyPr>
          <a:lstStyle/>
          <a:p>
            <a:pPr marL="0" marR="0" lvl="0" indent="0" rtl="0" hangingPunct="0">
              <a:lnSpc>
                <a:spcPct val="100000"/>
              </a:lnSpc>
              <a:spcBef>
                <a:spcPts val="0"/>
              </a:spcBef>
              <a:spcAft>
                <a:spcPts val="0"/>
              </a:spcAft>
              <a:buNone/>
              <a:tabLst/>
            </a:pPr>
            <a:r>
              <a:rPr lang="en-US" sz="1800" b="0" i="0" u="none" strike="noStrike" kern="1200" dirty="0">
                <a:ln>
                  <a:noFill/>
                </a:ln>
                <a:solidFill>
                  <a:srgbClr val="FFFFFF"/>
                </a:solidFill>
                <a:latin typeface="Nimbus Sans L" pitchFamily="18"/>
                <a:ea typeface="HG Mincho Light J" pitchFamily="2"/>
                <a:cs typeface="Tahoma" pitchFamily="2"/>
              </a:rPr>
              <a:t>After Alignment</a:t>
            </a:r>
          </a:p>
        </p:txBody>
      </p:sp>
      <p:pic>
        <p:nvPicPr>
          <p:cNvPr id="13314" name="Picture 2"/>
          <p:cNvPicPr>
            <a:picLocks noChangeAspect="1" noChangeArrowheads="1"/>
          </p:cNvPicPr>
          <p:nvPr/>
        </p:nvPicPr>
        <p:blipFill>
          <a:blip r:embed="rId8" cstate="print"/>
          <a:srcRect/>
          <a:stretch>
            <a:fillRect/>
          </a:stretch>
        </p:blipFill>
        <p:spPr bwMode="auto">
          <a:xfrm>
            <a:off x="15875" y="909339"/>
            <a:ext cx="10047288" cy="6038850"/>
          </a:xfrm>
          <a:prstGeom prst="rect">
            <a:avLst/>
          </a:prstGeom>
          <a:noFill/>
          <a:ln w="9525">
            <a:noFill/>
            <a:miter lim="800000"/>
            <a:headEnd/>
            <a:tailEnd/>
          </a:ln>
        </p:spPr>
      </p:pic>
      <p:sp>
        <p:nvSpPr>
          <p:cNvPr id="7" name="Rectangle 6"/>
          <p:cNvSpPr/>
          <p:nvPr/>
        </p:nvSpPr>
        <p:spPr>
          <a:xfrm>
            <a:off x="7416576" y="1547589"/>
            <a:ext cx="2160240" cy="923330"/>
          </a:xfrm>
          <a:prstGeom prst="rect">
            <a:avLst/>
          </a:prstGeom>
        </p:spPr>
        <p:txBody>
          <a:bodyPr wrap="square">
            <a:spAutoFit/>
          </a:bodyPr>
          <a:lstStyle/>
          <a:p>
            <a:r>
              <a:rPr lang="zh-CN" altLang="zh-CN" dirty="0" smtClean="0"/>
              <a:t>如果扫描的物体并没有很好地按照参考模型进行摆放</a:t>
            </a:r>
            <a:endParaRPr lang="zh-CN" altLang="zh-CN" dirty="0"/>
          </a:p>
        </p:txBody>
      </p:sp>
      <p:sp>
        <p:nvSpPr>
          <p:cNvPr id="10" name="Rectangle 9"/>
          <p:cNvSpPr/>
          <p:nvPr/>
        </p:nvSpPr>
        <p:spPr>
          <a:xfrm>
            <a:off x="359792" y="3995861"/>
            <a:ext cx="2262158" cy="369332"/>
          </a:xfrm>
          <a:prstGeom prst="rect">
            <a:avLst/>
          </a:prstGeom>
        </p:spPr>
        <p:txBody>
          <a:bodyPr wrap="none">
            <a:spAutoFit/>
          </a:bodyPr>
          <a:lstStyle/>
          <a:p>
            <a:r>
              <a:rPr lang="zh-CN" altLang="zh-CN" dirty="0" smtClean="0"/>
              <a:t>参考云点图或者模型</a:t>
            </a:r>
            <a:endParaRPr lang="zh-CN" altLang="zh-CN" dirty="0"/>
          </a:p>
        </p:txBody>
      </p:sp>
      <p:sp>
        <p:nvSpPr>
          <p:cNvPr id="11" name="Rectangle 10"/>
          <p:cNvSpPr/>
          <p:nvPr/>
        </p:nvSpPr>
        <p:spPr>
          <a:xfrm>
            <a:off x="0" y="6084093"/>
            <a:ext cx="3528144" cy="923330"/>
          </a:xfrm>
          <a:prstGeom prst="rect">
            <a:avLst/>
          </a:prstGeom>
        </p:spPr>
        <p:txBody>
          <a:bodyPr wrap="square">
            <a:spAutoFit/>
          </a:bodyPr>
          <a:lstStyle/>
          <a:p>
            <a:r>
              <a:rPr lang="zh-CN" altLang="zh-CN" dirty="0" smtClean="0"/>
              <a:t>但是，如果必须要完成比较，两者的表面必须很好的根据指定的精度进行对齐摆放</a:t>
            </a:r>
            <a:endParaRPr lang="zh-CN" altLang="en-US" dirty="0"/>
          </a:p>
        </p:txBody>
      </p:sp>
      <p:sp>
        <p:nvSpPr>
          <p:cNvPr id="12" name="Rectangle 11"/>
          <p:cNvSpPr/>
          <p:nvPr/>
        </p:nvSpPr>
        <p:spPr>
          <a:xfrm>
            <a:off x="8136656" y="5652045"/>
            <a:ext cx="877163" cy="369332"/>
          </a:xfrm>
          <a:prstGeom prst="rect">
            <a:avLst/>
          </a:prstGeom>
        </p:spPr>
        <p:txBody>
          <a:bodyPr wrap="none">
            <a:spAutoFit/>
          </a:bodyPr>
          <a:lstStyle/>
          <a:p>
            <a:r>
              <a:rPr lang="zh-CN" altLang="en-US" dirty="0" smtClean="0"/>
              <a:t>视差图</a:t>
            </a:r>
            <a:endParaRPr lang="zh-CN" altLang="zh-CN" dirty="0"/>
          </a:p>
        </p:txBody>
      </p:sp>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custDataLst>
              <p:tags r:id="rId2"/>
            </p:custDataLst>
          </p:nvPr>
        </p:nvSpPr>
        <p:spPr>
          <a:xfrm>
            <a:off x="306720" y="284040"/>
            <a:ext cx="8110080" cy="435012"/>
          </a:xfrm>
          <a:prstGeom prst="rect">
            <a:avLst/>
          </a:prstGeom>
          <a:noFill/>
          <a:ln>
            <a:noFill/>
          </a:ln>
        </p:spPr>
        <p:txBody>
          <a:bodyPr vert="horz" wrap="square" lIns="90000" tIns="45000" rIns="90000" bIns="45000" compatLnSpc="0">
            <a:spAutoFit/>
          </a:bodyPr>
          <a:lstStyle/>
          <a:p>
            <a:pPr marR="0" lvl="0" indent="0" hangingPunct="0">
              <a:lnSpc>
                <a:spcPct val="100000"/>
              </a:lnSpc>
              <a:spcBef>
                <a:spcPts val="0"/>
              </a:spcBef>
              <a:spcAft>
                <a:spcPts val="0"/>
              </a:spcAft>
              <a:buNone/>
              <a:tabLst/>
            </a:pP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视差图可以使用</a:t>
            </a:r>
            <a:r>
              <a:rPr lang="en-US" altLang="zh-CN" sz="2200" b="1" dirty="0" smtClean="0">
                <a:solidFill>
                  <a:schemeClr val="tx2">
                    <a:lumMod val="60000"/>
                    <a:lumOff val="40000"/>
                  </a:schemeClr>
                </a:solidFill>
                <a:latin typeface="Impact" pitchFamily="34" charset="0"/>
                <a:ea typeface="HG Mincho Light J" pitchFamily="2"/>
                <a:cs typeface="Aharoni" pitchFamily="2" charset="-79"/>
              </a:rPr>
              <a:t>2D</a:t>
            </a: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工具来进行分析 </a:t>
            </a:r>
          </a:p>
        </p:txBody>
      </p:sp>
      <p:sp>
        <p:nvSpPr>
          <p:cNvPr id="12" name="11 Conector recto"/>
          <p:cNvSpPr/>
          <p:nvPr>
            <p:custDataLst>
              <p:tags r:id="rId3"/>
            </p:custDataLst>
          </p:nvPr>
        </p:nvSpPr>
        <p:spPr>
          <a:xfrm flipV="1">
            <a:off x="7939440" y="3592079"/>
            <a:ext cx="378360" cy="404641"/>
          </a:xfrm>
          <a:prstGeom prst="line">
            <a:avLst/>
          </a:prstGeom>
          <a:noFill/>
          <a:ln w="0">
            <a:solidFill>
              <a:srgbClr val="FFFFFF"/>
            </a:solidFill>
            <a:prstDash val="solid"/>
            <a:tailEnd type="arrow"/>
          </a:ln>
        </p:spPr>
        <p:txBody>
          <a:bodyPr vert="horz"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dirty="0">
              <a:ln>
                <a:noFill/>
              </a:ln>
              <a:latin typeface="Nimbus Sans L" pitchFamily="18"/>
              <a:ea typeface="HG Mincho Light J" pitchFamily="2"/>
              <a:cs typeface="Tahoma" pitchFamily="2"/>
            </a:endParaRPr>
          </a:p>
        </p:txBody>
      </p:sp>
      <p:sp>
        <p:nvSpPr>
          <p:cNvPr id="13" name="12 Conector recto"/>
          <p:cNvSpPr/>
          <p:nvPr>
            <p:custDataLst>
              <p:tags r:id="rId4"/>
            </p:custDataLst>
          </p:nvPr>
        </p:nvSpPr>
        <p:spPr>
          <a:xfrm>
            <a:off x="7939440" y="4114079"/>
            <a:ext cx="665279" cy="0"/>
          </a:xfrm>
          <a:prstGeom prst="line">
            <a:avLst/>
          </a:prstGeom>
          <a:noFill/>
          <a:ln w="0">
            <a:solidFill>
              <a:srgbClr val="FFFFFF"/>
            </a:solidFill>
            <a:prstDash val="solid"/>
            <a:tailEnd type="arrow"/>
          </a:ln>
        </p:spPr>
        <p:txBody>
          <a:bodyPr vert="horz"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dirty="0">
              <a:ln>
                <a:noFill/>
              </a:ln>
              <a:latin typeface="Nimbus Sans L" pitchFamily="18"/>
              <a:ea typeface="HG Mincho Light J" pitchFamily="2"/>
              <a:cs typeface="Tahoma" pitchFamily="2"/>
            </a:endParaRPr>
          </a:p>
        </p:txBody>
      </p:sp>
      <p:sp>
        <p:nvSpPr>
          <p:cNvPr id="15" name="14 Conector recto"/>
          <p:cNvSpPr/>
          <p:nvPr>
            <p:custDataLst>
              <p:tags r:id="rId5"/>
            </p:custDataLst>
          </p:nvPr>
        </p:nvSpPr>
        <p:spPr>
          <a:xfrm flipH="1">
            <a:off x="8709120" y="3109319"/>
            <a:ext cx="391319" cy="548281"/>
          </a:xfrm>
          <a:prstGeom prst="line">
            <a:avLst/>
          </a:prstGeom>
          <a:noFill/>
          <a:ln w="0">
            <a:solidFill>
              <a:srgbClr val="FFFFFF"/>
            </a:solidFill>
            <a:prstDash val="solid"/>
            <a:tailEnd type="arrow"/>
          </a:ln>
        </p:spPr>
        <p:txBody>
          <a:bodyPr vert="horz"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dirty="0">
              <a:ln>
                <a:noFill/>
              </a:ln>
              <a:latin typeface="Nimbus Sans L" pitchFamily="18"/>
              <a:ea typeface="HG Mincho Light J" pitchFamily="2"/>
              <a:cs typeface="Tahoma" pitchFamily="2"/>
            </a:endParaRPr>
          </a:p>
        </p:txBody>
      </p:sp>
      <p:sp>
        <p:nvSpPr>
          <p:cNvPr id="16" name="15 Conector recto"/>
          <p:cNvSpPr/>
          <p:nvPr>
            <p:custDataLst>
              <p:tags r:id="rId6"/>
            </p:custDataLst>
          </p:nvPr>
        </p:nvSpPr>
        <p:spPr>
          <a:xfrm flipH="1">
            <a:off x="8957160" y="3109319"/>
            <a:ext cx="312840" cy="1148400"/>
          </a:xfrm>
          <a:prstGeom prst="line">
            <a:avLst/>
          </a:prstGeom>
          <a:noFill/>
          <a:ln w="0">
            <a:solidFill>
              <a:srgbClr val="FFFFFF"/>
            </a:solidFill>
            <a:prstDash val="solid"/>
            <a:tailEnd type="arrow"/>
          </a:ln>
        </p:spPr>
        <p:txBody>
          <a:bodyPr vert="horz"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dirty="0">
              <a:ln>
                <a:noFill/>
              </a:ln>
              <a:latin typeface="Nimbus Sans L" pitchFamily="18"/>
              <a:ea typeface="HG Mincho Light J" pitchFamily="2"/>
              <a:cs typeface="Tahoma" pitchFamily="2"/>
            </a:endParaRPr>
          </a:p>
        </p:txBody>
      </p:sp>
      <p:pic>
        <p:nvPicPr>
          <p:cNvPr id="14338" name="Picture 2"/>
          <p:cNvPicPr>
            <a:picLocks noChangeAspect="1" noChangeArrowheads="1"/>
          </p:cNvPicPr>
          <p:nvPr/>
        </p:nvPicPr>
        <p:blipFill>
          <a:blip r:embed="rId9" cstate="print"/>
          <a:srcRect/>
          <a:stretch>
            <a:fillRect/>
          </a:stretch>
        </p:blipFill>
        <p:spPr bwMode="auto">
          <a:xfrm>
            <a:off x="53975" y="909339"/>
            <a:ext cx="9971088" cy="6038850"/>
          </a:xfrm>
          <a:prstGeom prst="rect">
            <a:avLst/>
          </a:prstGeom>
          <a:noFill/>
          <a:ln w="9525">
            <a:noFill/>
            <a:miter lim="800000"/>
            <a:headEnd/>
            <a:tailEnd/>
          </a:ln>
        </p:spPr>
      </p:pic>
      <p:sp>
        <p:nvSpPr>
          <p:cNvPr id="8" name="Rectangle 7"/>
          <p:cNvSpPr/>
          <p:nvPr/>
        </p:nvSpPr>
        <p:spPr>
          <a:xfrm>
            <a:off x="1943968" y="1043533"/>
            <a:ext cx="877163" cy="369332"/>
          </a:xfrm>
          <a:prstGeom prst="rect">
            <a:avLst/>
          </a:prstGeom>
        </p:spPr>
        <p:txBody>
          <a:bodyPr wrap="none">
            <a:spAutoFit/>
          </a:bodyPr>
          <a:lstStyle/>
          <a:p>
            <a:r>
              <a:rPr lang="zh-CN" altLang="zh-CN" dirty="0" smtClean="0"/>
              <a:t>视差图</a:t>
            </a:r>
            <a:endParaRPr lang="zh-CN" altLang="zh-CN" dirty="0"/>
          </a:p>
        </p:txBody>
      </p:sp>
      <p:sp>
        <p:nvSpPr>
          <p:cNvPr id="9" name="Rectangle 8"/>
          <p:cNvSpPr/>
          <p:nvPr/>
        </p:nvSpPr>
        <p:spPr>
          <a:xfrm>
            <a:off x="4680272" y="3707829"/>
            <a:ext cx="877163" cy="369332"/>
          </a:xfrm>
          <a:prstGeom prst="rect">
            <a:avLst/>
          </a:prstGeom>
        </p:spPr>
        <p:txBody>
          <a:bodyPr wrap="none">
            <a:spAutoFit/>
          </a:bodyPr>
          <a:lstStyle/>
          <a:p>
            <a:r>
              <a:rPr lang="zh-CN" altLang="zh-CN" dirty="0" smtClean="0"/>
              <a:t>二制化</a:t>
            </a:r>
            <a:endParaRPr lang="zh-CN" altLang="zh-CN" dirty="0"/>
          </a:p>
        </p:txBody>
      </p:sp>
      <p:sp>
        <p:nvSpPr>
          <p:cNvPr id="10" name="Rectangle 9"/>
          <p:cNvSpPr/>
          <p:nvPr/>
        </p:nvSpPr>
        <p:spPr>
          <a:xfrm>
            <a:off x="1151880" y="6444133"/>
            <a:ext cx="1569660" cy="369332"/>
          </a:xfrm>
          <a:prstGeom prst="rect">
            <a:avLst/>
          </a:prstGeom>
        </p:spPr>
        <p:txBody>
          <a:bodyPr wrap="none">
            <a:spAutoFit/>
          </a:bodyPr>
          <a:lstStyle/>
          <a:p>
            <a:r>
              <a:rPr lang="zh-CN" altLang="zh-CN" dirty="0" smtClean="0"/>
              <a:t>根据体积分割</a:t>
            </a:r>
            <a:endParaRPr lang="zh-CN" altLang="zh-CN" dirty="0"/>
          </a:p>
        </p:txBody>
      </p:sp>
      <p:sp>
        <p:nvSpPr>
          <p:cNvPr id="11" name="Rectangle 10"/>
          <p:cNvSpPr/>
          <p:nvPr/>
        </p:nvSpPr>
        <p:spPr>
          <a:xfrm>
            <a:off x="7272560" y="1187549"/>
            <a:ext cx="1107996" cy="369332"/>
          </a:xfrm>
          <a:prstGeom prst="rect">
            <a:avLst/>
          </a:prstGeom>
        </p:spPr>
        <p:txBody>
          <a:bodyPr wrap="none">
            <a:spAutoFit/>
          </a:bodyPr>
          <a:lstStyle/>
          <a:p>
            <a:r>
              <a:rPr lang="zh-CN" altLang="zh-CN" dirty="0" smtClean="0"/>
              <a:t>灰度等级</a:t>
            </a:r>
            <a:endParaRPr lang="zh-CN" altLang="zh-CN" dirty="0"/>
          </a:p>
        </p:txBody>
      </p:sp>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custDataLst>
              <p:tags r:id="rId2"/>
            </p:custDataLst>
          </p:nvPr>
        </p:nvSpPr>
        <p:spPr>
          <a:xfrm>
            <a:off x="194939" y="323453"/>
            <a:ext cx="7437239" cy="435012"/>
          </a:xfrm>
          <a:prstGeom prst="rect">
            <a:avLst/>
          </a:prstGeom>
          <a:noFill/>
          <a:ln>
            <a:noFill/>
          </a:ln>
        </p:spPr>
        <p:txBody>
          <a:bodyPr vert="horz" wrap="square" lIns="90000" tIns="45000" rIns="90000" bIns="45000" anchorCtr="0" compatLnSpc="0">
            <a:spAutoFit/>
          </a:bodyPr>
          <a:lstStyle/>
          <a:p>
            <a:pPr hangingPunct="0"/>
            <a:r>
              <a:rPr lang="en-US" altLang="zh-CN" sz="2200" b="1" dirty="0" smtClean="0">
                <a:solidFill>
                  <a:schemeClr val="tx2">
                    <a:lumMod val="60000"/>
                    <a:lumOff val="40000"/>
                  </a:schemeClr>
                </a:solidFill>
                <a:latin typeface="Impact" pitchFamily="34" charset="0"/>
                <a:ea typeface="HG Mincho Light J" pitchFamily="2"/>
                <a:cs typeface="Aharoni" pitchFamily="2" charset="-79"/>
              </a:rPr>
              <a:t>3D</a:t>
            </a: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视觉介绍：第三个维度的重要性</a:t>
            </a:r>
          </a:p>
        </p:txBody>
      </p:sp>
      <p:sp>
        <p:nvSpPr>
          <p:cNvPr id="14" name="13 CuadroTexto"/>
          <p:cNvSpPr txBox="1"/>
          <p:nvPr>
            <p:custDataLst>
              <p:tags r:id="rId3"/>
            </p:custDataLst>
          </p:nvPr>
        </p:nvSpPr>
        <p:spPr>
          <a:xfrm>
            <a:off x="5474159" y="1250461"/>
            <a:ext cx="4345920" cy="602280"/>
          </a:xfrm>
          <a:prstGeom prst="rect">
            <a:avLst/>
          </a:prstGeom>
          <a:noFill/>
          <a:ln>
            <a:noFill/>
          </a:ln>
        </p:spPr>
        <p:txBody>
          <a:bodyPr vert="horz" lIns="90000" tIns="45000" rIns="90000" bIns="45000" anchorCtr="0" compatLnSpc="0">
            <a:spAutoFit/>
          </a:bodyPr>
          <a:lstStyle/>
          <a:p>
            <a:pPr marL="0" marR="0" lvl="0" indent="0" rtl="0" hangingPunct="0">
              <a:lnSpc>
                <a:spcPct val="100000"/>
              </a:lnSpc>
              <a:spcBef>
                <a:spcPts val="0"/>
              </a:spcBef>
              <a:spcAft>
                <a:spcPts val="0"/>
              </a:spcAft>
              <a:buNone/>
              <a:tabLst/>
            </a:pPr>
            <a:r>
              <a:rPr lang="en-US" sz="1800" b="1" i="0" u="none" strike="noStrike" kern="1200" dirty="0">
                <a:ln>
                  <a:noFill/>
                </a:ln>
                <a:solidFill>
                  <a:srgbClr val="FFFFFF"/>
                </a:solidFill>
                <a:latin typeface="Nimbus Sans L" pitchFamily="18"/>
                <a:ea typeface="HG Mincho Light J" pitchFamily="2"/>
                <a:cs typeface="Tahoma" pitchFamily="2"/>
              </a:rPr>
              <a:t>Dark areas and holes can be confused</a:t>
            </a:r>
          </a:p>
          <a:p>
            <a:pPr marL="0" marR="0" lvl="0" indent="0" rtl="0" hangingPunct="0">
              <a:lnSpc>
                <a:spcPct val="100000"/>
              </a:lnSpc>
              <a:spcBef>
                <a:spcPts val="0"/>
              </a:spcBef>
              <a:spcAft>
                <a:spcPts val="0"/>
              </a:spcAft>
              <a:buNone/>
              <a:tabLst/>
            </a:pPr>
            <a:r>
              <a:rPr lang="en-US" sz="1800" b="1" i="0" u="none" strike="noStrike" kern="1200" dirty="0">
                <a:ln>
                  <a:noFill/>
                </a:ln>
                <a:solidFill>
                  <a:srgbClr val="FFFFFF"/>
                </a:solidFill>
                <a:latin typeface="Nimbus Sans L" pitchFamily="18"/>
                <a:ea typeface="HG Mincho Light J" pitchFamily="2"/>
                <a:cs typeface="Tahoma" pitchFamily="2"/>
              </a:rPr>
              <a:t>or holes can just be “invisible”</a:t>
            </a:r>
          </a:p>
        </p:txBody>
      </p:sp>
      <p:sp>
        <p:nvSpPr>
          <p:cNvPr id="15" name="14 CuadroTexto"/>
          <p:cNvSpPr txBox="1"/>
          <p:nvPr>
            <p:custDataLst>
              <p:tags r:id="rId4"/>
            </p:custDataLst>
          </p:nvPr>
        </p:nvSpPr>
        <p:spPr>
          <a:xfrm>
            <a:off x="5474519" y="4001222"/>
            <a:ext cx="4170600" cy="602280"/>
          </a:xfrm>
          <a:prstGeom prst="rect">
            <a:avLst/>
          </a:prstGeom>
          <a:noFill/>
          <a:ln>
            <a:noFill/>
          </a:ln>
        </p:spPr>
        <p:txBody>
          <a:bodyPr vert="horz" lIns="90000" tIns="45000" rIns="90000" bIns="45000" anchorCtr="0" compatLnSpc="0">
            <a:spAutoFit/>
          </a:bodyPr>
          <a:lstStyle/>
          <a:p>
            <a:pPr marL="0" marR="0" lvl="0" indent="0" rtl="0" hangingPunct="0">
              <a:lnSpc>
                <a:spcPct val="100000"/>
              </a:lnSpc>
              <a:spcBef>
                <a:spcPts val="0"/>
              </a:spcBef>
              <a:spcAft>
                <a:spcPts val="0"/>
              </a:spcAft>
              <a:buNone/>
              <a:tabLst/>
            </a:pPr>
            <a:r>
              <a:rPr lang="en-US" sz="1800" b="1" i="0" u="none" strike="noStrike" kern="1200" dirty="0">
                <a:ln>
                  <a:noFill/>
                </a:ln>
                <a:solidFill>
                  <a:srgbClr val="FFFFFF"/>
                </a:solidFill>
                <a:latin typeface="Nimbus Sans L" pitchFamily="18"/>
                <a:ea typeface="HG Mincho Light J" pitchFamily="2"/>
                <a:cs typeface="Tahoma" pitchFamily="2"/>
              </a:rPr>
              <a:t>In a depth map, holes can be easily</a:t>
            </a:r>
          </a:p>
          <a:p>
            <a:pPr marL="0" marR="0" lvl="0" indent="0" rtl="0" hangingPunct="0">
              <a:lnSpc>
                <a:spcPct val="100000"/>
              </a:lnSpc>
              <a:spcBef>
                <a:spcPts val="0"/>
              </a:spcBef>
              <a:spcAft>
                <a:spcPts val="0"/>
              </a:spcAft>
              <a:buNone/>
              <a:tabLst/>
            </a:pPr>
            <a:r>
              <a:rPr lang="en-US" sz="1800" b="1" i="0" u="none" strike="noStrike" kern="1200" dirty="0">
                <a:ln>
                  <a:noFill/>
                </a:ln>
                <a:solidFill>
                  <a:srgbClr val="FFFFFF"/>
                </a:solidFill>
                <a:latin typeface="Nimbus Sans L" pitchFamily="18"/>
                <a:ea typeface="HG Mincho Light J" pitchFamily="2"/>
                <a:cs typeface="Tahoma" pitchFamily="2"/>
              </a:rPr>
              <a:t>distinguished from the base material</a:t>
            </a:r>
          </a:p>
        </p:txBody>
      </p:sp>
      <p:pic>
        <p:nvPicPr>
          <p:cNvPr id="1026" name="Picture 2"/>
          <p:cNvPicPr>
            <a:picLocks noChangeAspect="1" noChangeArrowheads="1"/>
          </p:cNvPicPr>
          <p:nvPr/>
        </p:nvPicPr>
        <p:blipFill>
          <a:blip r:embed="rId7" cstate="print"/>
          <a:srcRect/>
          <a:stretch>
            <a:fillRect/>
          </a:stretch>
        </p:blipFill>
        <p:spPr bwMode="auto">
          <a:xfrm>
            <a:off x="-1" y="894771"/>
            <a:ext cx="10080625" cy="6053418"/>
          </a:xfrm>
          <a:prstGeom prst="rect">
            <a:avLst/>
          </a:prstGeom>
          <a:noFill/>
          <a:ln w="9525">
            <a:noFill/>
            <a:miter lim="800000"/>
            <a:headEnd/>
            <a:tailEnd/>
          </a:ln>
        </p:spPr>
      </p:pic>
      <p:sp>
        <p:nvSpPr>
          <p:cNvPr id="6" name="TextBox 5"/>
          <p:cNvSpPr txBox="1"/>
          <p:nvPr/>
        </p:nvSpPr>
        <p:spPr>
          <a:xfrm>
            <a:off x="2952080" y="3347789"/>
            <a:ext cx="2664296" cy="369332"/>
          </a:xfrm>
          <a:prstGeom prst="rect">
            <a:avLst/>
          </a:prstGeom>
          <a:noFill/>
        </p:spPr>
        <p:txBody>
          <a:bodyPr wrap="square" rtlCol="0">
            <a:spAutoFit/>
          </a:bodyPr>
          <a:lstStyle/>
          <a:p>
            <a:r>
              <a:rPr lang="zh-CN" altLang="en-US" dirty="0" smtClean="0"/>
              <a:t>木材的灰度图像</a:t>
            </a:r>
            <a:endParaRPr lang="zh-CN" altLang="en-US" dirty="0"/>
          </a:p>
        </p:txBody>
      </p:sp>
      <p:sp>
        <p:nvSpPr>
          <p:cNvPr id="7" name="TextBox 6"/>
          <p:cNvSpPr txBox="1"/>
          <p:nvPr/>
        </p:nvSpPr>
        <p:spPr>
          <a:xfrm>
            <a:off x="1583928" y="6228109"/>
            <a:ext cx="2664296" cy="369332"/>
          </a:xfrm>
          <a:prstGeom prst="rect">
            <a:avLst/>
          </a:prstGeom>
          <a:noFill/>
        </p:spPr>
        <p:txBody>
          <a:bodyPr wrap="square" rtlCol="0">
            <a:spAutoFit/>
          </a:bodyPr>
          <a:lstStyle/>
          <a:p>
            <a:r>
              <a:rPr lang="zh-CN" altLang="en-US" dirty="0" smtClean="0"/>
              <a:t>木材的虚拟色深图像</a:t>
            </a:r>
            <a:endParaRPr lang="zh-CN" altLang="en-US" dirty="0"/>
          </a:p>
        </p:txBody>
      </p:sp>
      <p:sp>
        <p:nvSpPr>
          <p:cNvPr id="8" name="TextBox 7"/>
          <p:cNvSpPr txBox="1"/>
          <p:nvPr/>
        </p:nvSpPr>
        <p:spPr>
          <a:xfrm>
            <a:off x="5256336" y="2483693"/>
            <a:ext cx="4464496" cy="646331"/>
          </a:xfrm>
          <a:prstGeom prst="rect">
            <a:avLst/>
          </a:prstGeom>
          <a:noFill/>
        </p:spPr>
        <p:txBody>
          <a:bodyPr wrap="square" rtlCol="0">
            <a:spAutoFit/>
          </a:bodyPr>
          <a:lstStyle/>
          <a:p>
            <a:r>
              <a:rPr lang="zh-CN" altLang="en-US" dirty="0" smtClean="0"/>
              <a:t>颜色较深的部分可能会与孔洞混淆，或者孔洞根本就“隐形”</a:t>
            </a:r>
            <a:endParaRPr lang="zh-CN" altLang="en-US" dirty="0"/>
          </a:p>
        </p:txBody>
      </p:sp>
      <p:sp>
        <p:nvSpPr>
          <p:cNvPr id="9" name="TextBox 8"/>
          <p:cNvSpPr txBox="1"/>
          <p:nvPr/>
        </p:nvSpPr>
        <p:spPr>
          <a:xfrm>
            <a:off x="5184328" y="5075981"/>
            <a:ext cx="4464496" cy="646331"/>
          </a:xfrm>
          <a:prstGeom prst="rect">
            <a:avLst/>
          </a:prstGeom>
          <a:noFill/>
        </p:spPr>
        <p:txBody>
          <a:bodyPr wrap="square" rtlCol="0">
            <a:spAutoFit/>
          </a:bodyPr>
          <a:lstStyle/>
          <a:p>
            <a:r>
              <a:rPr lang="zh-CN" altLang="en-US" dirty="0" smtClean="0"/>
              <a:t>在色深图中，孔洞可以轻易地从基本材料中分辨出来 </a:t>
            </a:r>
            <a:endParaRPr lang="zh-CN" altLang="en-US" dirty="0"/>
          </a:p>
        </p:txBody>
      </p:sp>
    </p:spTree>
    <p:custDataLst>
      <p:tags r:id="rId1"/>
    </p:custDataLst>
    <p:extLst>
      <p:ext uri="{BB962C8B-B14F-4D97-AF65-F5344CB8AC3E}">
        <p14:creationId xmlns="" xmlns:p14="http://schemas.microsoft.com/office/powerpoint/2010/main" val="314862219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4" cstate="print"/>
          <a:srcRect/>
          <a:stretch>
            <a:fillRect/>
          </a:stretch>
        </p:blipFill>
        <p:spPr bwMode="auto">
          <a:xfrm>
            <a:off x="5112320" y="899517"/>
            <a:ext cx="4867275" cy="5867400"/>
          </a:xfrm>
          <a:prstGeom prst="rect">
            <a:avLst/>
          </a:prstGeom>
          <a:noFill/>
          <a:ln w="9525">
            <a:noFill/>
            <a:miter lim="800000"/>
            <a:headEnd/>
            <a:tailEnd/>
          </a:ln>
        </p:spPr>
      </p:pic>
      <p:pic>
        <p:nvPicPr>
          <p:cNvPr id="15363" name="Picture 3"/>
          <p:cNvPicPr>
            <a:picLocks noChangeAspect="1" noChangeArrowheads="1"/>
          </p:cNvPicPr>
          <p:nvPr/>
        </p:nvPicPr>
        <p:blipFill>
          <a:blip r:embed="rId5" cstate="print"/>
          <a:srcRect/>
          <a:stretch>
            <a:fillRect/>
          </a:stretch>
        </p:blipFill>
        <p:spPr bwMode="auto">
          <a:xfrm>
            <a:off x="143768" y="655638"/>
            <a:ext cx="4648200" cy="6248400"/>
          </a:xfrm>
          <a:prstGeom prst="rect">
            <a:avLst/>
          </a:prstGeom>
          <a:noFill/>
          <a:ln w="9525">
            <a:noFill/>
            <a:miter lim="800000"/>
            <a:headEnd/>
            <a:tailEnd/>
          </a:ln>
        </p:spPr>
      </p:pic>
      <p:sp>
        <p:nvSpPr>
          <p:cNvPr id="4" name="Rectangle 3"/>
          <p:cNvSpPr/>
          <p:nvPr/>
        </p:nvSpPr>
        <p:spPr>
          <a:xfrm>
            <a:off x="287784" y="323453"/>
            <a:ext cx="4458272" cy="369332"/>
          </a:xfrm>
          <a:prstGeom prst="rect">
            <a:avLst/>
          </a:prstGeom>
        </p:spPr>
        <p:txBody>
          <a:bodyPr wrap="none">
            <a:spAutoFit/>
          </a:bodyPr>
          <a:lstStyle/>
          <a:p>
            <a:r>
              <a:rPr lang="en-US" altLang="zh-CN" dirty="0" smtClean="0"/>
              <a:t>BMW </a:t>
            </a:r>
            <a:r>
              <a:rPr lang="zh-CN" altLang="zh-CN" dirty="0" smtClean="0"/>
              <a:t>原型设计：对印花部</a:t>
            </a:r>
            <a:r>
              <a:rPr lang="zh-CN" altLang="en-US" dirty="0" smtClean="0"/>
              <a:t>件</a:t>
            </a:r>
            <a:r>
              <a:rPr lang="zh-CN" altLang="zh-CN" dirty="0" smtClean="0"/>
              <a:t>进行质量控制</a:t>
            </a:r>
            <a:endParaRPr lang="zh-CN" altLang="zh-CN" dirty="0"/>
          </a:p>
        </p:txBody>
      </p:sp>
      <p:sp>
        <p:nvSpPr>
          <p:cNvPr id="5" name="Rectangle 4"/>
          <p:cNvSpPr/>
          <p:nvPr/>
        </p:nvSpPr>
        <p:spPr>
          <a:xfrm>
            <a:off x="4176216" y="4211885"/>
            <a:ext cx="3167434" cy="646331"/>
          </a:xfrm>
          <a:prstGeom prst="rect">
            <a:avLst/>
          </a:prstGeom>
        </p:spPr>
        <p:txBody>
          <a:bodyPr wrap="square">
            <a:spAutoFit/>
          </a:bodyPr>
          <a:lstStyle/>
          <a:p>
            <a:r>
              <a:rPr lang="en-US" altLang="zh-CN" dirty="0" smtClean="0"/>
              <a:t>PSA</a:t>
            </a:r>
            <a:r>
              <a:rPr lang="zh-CN" altLang="zh-CN" dirty="0" smtClean="0"/>
              <a:t>原型设计：对汽车引擎部分</a:t>
            </a:r>
            <a:r>
              <a:rPr lang="en-US" altLang="zh-CN" dirty="0" smtClean="0"/>
              <a:t>(</a:t>
            </a:r>
            <a:r>
              <a:rPr lang="zh-CN" altLang="zh-CN" dirty="0" smtClean="0"/>
              <a:t>铸造</a:t>
            </a:r>
            <a:r>
              <a:rPr lang="en-US" altLang="zh-CN" dirty="0" smtClean="0"/>
              <a:t>)</a:t>
            </a:r>
            <a:r>
              <a:rPr lang="zh-CN" altLang="zh-CN" dirty="0" smtClean="0"/>
              <a:t>进行质量控制</a:t>
            </a:r>
            <a:endParaRPr lang="zh-CN" altLang="en-US" dirty="0"/>
          </a:p>
        </p:txBody>
      </p:sp>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Forma libre"/>
          <p:cNvSpPr/>
          <p:nvPr>
            <p:custDataLst>
              <p:tags r:id="rId2"/>
            </p:custDataLst>
          </p:nvPr>
        </p:nvSpPr>
        <p:spPr>
          <a:xfrm>
            <a:off x="814320" y="284040"/>
            <a:ext cx="7602480" cy="40320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4440" rIns="90000" bIns="45000" anchor="t" anchorCtr="0" compatLnSpc="0"/>
          <a:lstStyle/>
          <a:p>
            <a:pPr marR="0" lvl="0" indent="0" hangingPunct="0">
              <a:lnSpc>
                <a:spcPct val="93000"/>
              </a:lnSpc>
              <a:spcBef>
                <a:spcPts val="0"/>
              </a:spcBef>
              <a:spcAft>
                <a:spcPts val="0"/>
              </a:spcAft>
              <a:buNone/>
              <a:tabLst/>
            </a:pP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从</a:t>
            </a:r>
            <a:r>
              <a:rPr lang="en-US" altLang="zh-CN" sz="2200" b="1" dirty="0" smtClean="0">
                <a:solidFill>
                  <a:schemeClr val="tx2">
                    <a:lumMod val="60000"/>
                    <a:lumOff val="40000"/>
                  </a:schemeClr>
                </a:solidFill>
                <a:latin typeface="Impact" pitchFamily="34" charset="0"/>
                <a:ea typeface="HG Mincho Light J" pitchFamily="2"/>
                <a:cs typeface="Aharoni" pitchFamily="2" charset="-79"/>
              </a:rPr>
              <a:t>CAD</a:t>
            </a: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设计中导入模型</a:t>
            </a:r>
            <a:endParaRPr lang="en-US" sz="2200" b="1" dirty="0">
              <a:solidFill>
                <a:schemeClr val="tx2">
                  <a:lumMod val="60000"/>
                  <a:lumOff val="40000"/>
                </a:schemeClr>
              </a:solidFill>
              <a:latin typeface="Impact" pitchFamily="34" charset="0"/>
              <a:ea typeface="HG Mincho Light J" pitchFamily="2"/>
              <a:cs typeface="Aharoni" pitchFamily="2" charset="-79"/>
            </a:endParaRPr>
          </a:p>
        </p:txBody>
      </p:sp>
      <p:sp>
        <p:nvSpPr>
          <p:cNvPr id="3" name="2 Forma libre"/>
          <p:cNvSpPr/>
          <p:nvPr>
            <p:custDataLst>
              <p:tags r:id="rId3"/>
            </p:custDataLst>
          </p:nvPr>
        </p:nvSpPr>
        <p:spPr>
          <a:xfrm>
            <a:off x="1671479" y="1054079"/>
            <a:ext cx="6829560" cy="60156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solidFill>
            <a:srgbClr val="FFFFFF"/>
          </a:solidFill>
          <a:ln w="9360">
            <a:solidFill>
              <a:srgbClr val="000000"/>
            </a:solidFill>
            <a:prstDash val="solid"/>
            <a:round/>
          </a:ln>
          <a:effectLst>
            <a:outerShdw dist="50912" dir="2700000" algn="tl">
              <a:srgbClr val="808080"/>
            </a:outerShdw>
          </a:effectLst>
        </p:spPr>
        <p:txBody>
          <a:bodyPr vert="horz" wrap="square" lIns="90000" tIns="60840" rIns="90000" bIns="45000" anchor="t" anchorCtr="0" compatLnSpc="0"/>
          <a:lstStyle/>
          <a:p>
            <a:pPr lvl="0" hangingPunct="0">
              <a:lnSpc>
                <a:spcPct val="93000"/>
              </a:lnSpc>
            </a:pPr>
            <a:r>
              <a:rPr lang="zh-CN" altLang="en-US" dirty="0" smtClean="0">
                <a:solidFill>
                  <a:srgbClr val="000000"/>
                </a:solidFill>
                <a:latin typeface="Nimbus Sans L" pitchFamily="18"/>
                <a:ea typeface="HG Mincho Light J" pitchFamily="2"/>
                <a:cs typeface="Tahoma" pitchFamily="2"/>
              </a:rPr>
              <a:t>以</a:t>
            </a:r>
            <a:r>
              <a:rPr lang="en-US" altLang="zh-CN" dirty="0" smtClean="0">
                <a:solidFill>
                  <a:srgbClr val="000000"/>
                </a:solidFill>
                <a:latin typeface="Nimbus Sans L" pitchFamily="18"/>
                <a:ea typeface="HG Mincho Light J" pitchFamily="2"/>
                <a:cs typeface="Tahoma" pitchFamily="2"/>
              </a:rPr>
              <a:t>IGES</a:t>
            </a:r>
            <a:r>
              <a:rPr lang="zh-CN" altLang="en-US" dirty="0" smtClean="0">
                <a:solidFill>
                  <a:srgbClr val="000000"/>
                </a:solidFill>
                <a:latin typeface="Nimbus Sans L" pitchFamily="18"/>
                <a:ea typeface="HG Mincho Light J" pitchFamily="2"/>
                <a:cs typeface="Tahoma" pitchFamily="2"/>
              </a:rPr>
              <a:t>或者</a:t>
            </a:r>
            <a:r>
              <a:rPr lang="en-US" altLang="zh-CN" dirty="0" smtClean="0">
                <a:solidFill>
                  <a:srgbClr val="000000"/>
                </a:solidFill>
                <a:latin typeface="Nimbus Sans L" pitchFamily="18"/>
                <a:ea typeface="HG Mincho Light J" pitchFamily="2"/>
                <a:cs typeface="Tahoma" pitchFamily="2"/>
              </a:rPr>
              <a:t>STL</a:t>
            </a:r>
            <a:r>
              <a:rPr lang="zh-CN" altLang="en-US" dirty="0" smtClean="0">
                <a:solidFill>
                  <a:srgbClr val="000000"/>
                </a:solidFill>
                <a:latin typeface="Nimbus Sans L" pitchFamily="18"/>
                <a:ea typeface="HG Mincho Light J" pitchFamily="2"/>
                <a:cs typeface="Tahoma" pitchFamily="2"/>
              </a:rPr>
              <a:t>格式存储的</a:t>
            </a:r>
            <a:r>
              <a:rPr lang="en-US" altLang="zh-CN" dirty="0" smtClean="0">
                <a:solidFill>
                  <a:srgbClr val="000000"/>
                </a:solidFill>
                <a:latin typeface="Nimbus Sans L" pitchFamily="18"/>
                <a:ea typeface="HG Mincho Light J" pitchFamily="2"/>
                <a:cs typeface="Tahoma" pitchFamily="2"/>
              </a:rPr>
              <a:t>CAD</a:t>
            </a:r>
            <a:r>
              <a:rPr lang="zh-CN" altLang="en-US" dirty="0" smtClean="0">
                <a:solidFill>
                  <a:srgbClr val="000000"/>
                </a:solidFill>
                <a:latin typeface="Nimbus Sans L" pitchFamily="18"/>
                <a:ea typeface="HG Mincho Light J" pitchFamily="2"/>
                <a:cs typeface="Tahoma" pitchFamily="2"/>
              </a:rPr>
              <a:t>设计文件可以导入到</a:t>
            </a:r>
            <a:r>
              <a:rPr lang="en-US" altLang="zh-CN" dirty="0" smtClean="0">
                <a:solidFill>
                  <a:srgbClr val="000000"/>
                </a:solidFill>
                <a:latin typeface="Nimbus Sans L" pitchFamily="18"/>
                <a:ea typeface="HG Mincho Light J" pitchFamily="2"/>
                <a:cs typeface="Tahoma" pitchFamily="2"/>
              </a:rPr>
              <a:t>SAL 3D</a:t>
            </a:r>
            <a:r>
              <a:rPr lang="zh-CN" altLang="en-US" dirty="0" smtClean="0">
                <a:solidFill>
                  <a:srgbClr val="000000"/>
                </a:solidFill>
                <a:latin typeface="Nimbus Sans L" pitchFamily="18"/>
                <a:ea typeface="HG Mincho Light J" pitchFamily="2"/>
                <a:cs typeface="Tahoma" pitchFamily="2"/>
              </a:rPr>
              <a:t>云点图中，用于</a:t>
            </a:r>
            <a:r>
              <a:rPr lang="en-US" altLang="zh-CN" dirty="0" smtClean="0">
                <a:solidFill>
                  <a:srgbClr val="000000"/>
                </a:solidFill>
                <a:latin typeface="Nimbus Sans L" pitchFamily="18"/>
                <a:ea typeface="HG Mincho Light J" pitchFamily="2"/>
                <a:cs typeface="Tahoma" pitchFamily="2"/>
              </a:rPr>
              <a:t>Match 3D</a:t>
            </a:r>
            <a:r>
              <a:rPr lang="zh-CN" altLang="en-US" dirty="0" smtClean="0">
                <a:solidFill>
                  <a:srgbClr val="000000"/>
                </a:solidFill>
                <a:latin typeface="Nimbus Sans L" pitchFamily="18"/>
                <a:ea typeface="HG Mincho Light J" pitchFamily="2"/>
                <a:cs typeface="Tahoma" pitchFamily="2"/>
              </a:rPr>
              <a:t>应用</a:t>
            </a:r>
          </a:p>
        </p:txBody>
      </p:sp>
      <p:pic>
        <p:nvPicPr>
          <p:cNvPr id="16386" name="Picture 2"/>
          <p:cNvPicPr>
            <a:picLocks noChangeAspect="1" noChangeArrowheads="1"/>
          </p:cNvPicPr>
          <p:nvPr/>
        </p:nvPicPr>
        <p:blipFill>
          <a:blip r:embed="rId6" cstate="print"/>
          <a:srcRect/>
          <a:stretch>
            <a:fillRect/>
          </a:stretch>
        </p:blipFill>
        <p:spPr bwMode="auto">
          <a:xfrm>
            <a:off x="25400" y="2077491"/>
            <a:ext cx="10028238" cy="4438650"/>
          </a:xfrm>
          <a:prstGeom prst="rect">
            <a:avLst/>
          </a:prstGeom>
          <a:noFill/>
          <a:ln w="9525">
            <a:noFill/>
            <a:miter lim="800000"/>
            <a:headEnd/>
            <a:tailEnd/>
          </a:ln>
        </p:spPr>
      </p:pic>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Forma libre"/>
          <p:cNvSpPr/>
          <p:nvPr>
            <p:custDataLst>
              <p:tags r:id="rId2"/>
            </p:custDataLst>
          </p:nvPr>
        </p:nvSpPr>
        <p:spPr>
          <a:xfrm>
            <a:off x="380880" y="104760"/>
            <a:ext cx="7602480" cy="71604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4440" rIns="90000" bIns="45000" anchor="t" anchorCtr="0" compatLnSpc="0"/>
          <a:lstStyle/>
          <a:p>
            <a:pPr marR="0" lvl="0" indent="0" hangingPunct="0">
              <a:lnSpc>
                <a:spcPct val="93000"/>
              </a:lnSpc>
              <a:spcBef>
                <a:spcPts val="0"/>
              </a:spcBef>
              <a:spcAft>
                <a:spcPts val="0"/>
              </a:spcAft>
              <a:buNone/>
              <a:tabLst/>
            </a:pP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案例 </a:t>
            </a:r>
            <a:r>
              <a:rPr lang="en-US" altLang="zh-CN" sz="2200" b="1" dirty="0" smtClean="0">
                <a:solidFill>
                  <a:schemeClr val="tx2">
                    <a:lumMod val="60000"/>
                    <a:lumOff val="40000"/>
                  </a:schemeClr>
                </a:solidFill>
                <a:latin typeface="Impact" pitchFamily="34" charset="0"/>
                <a:ea typeface="HG Mincho Light J" pitchFamily="2"/>
                <a:cs typeface="Aharoni" pitchFamily="2" charset="-79"/>
              </a:rPr>
              <a:t>#1</a:t>
            </a: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 使用</a:t>
            </a:r>
            <a:r>
              <a:rPr lang="en-US" altLang="zh-CN" sz="2200" b="1" dirty="0" smtClean="0">
                <a:solidFill>
                  <a:schemeClr val="tx2">
                    <a:lumMod val="60000"/>
                    <a:lumOff val="40000"/>
                  </a:schemeClr>
                </a:solidFill>
                <a:latin typeface="Impact" pitchFamily="34" charset="0"/>
                <a:ea typeface="HG Mincho Light J" pitchFamily="2"/>
                <a:cs typeface="Aharoni" pitchFamily="2" charset="-79"/>
              </a:rPr>
              <a:t>Match3D</a:t>
            </a: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和</a:t>
            </a:r>
            <a:r>
              <a:rPr lang="en-US" altLang="zh-CN" sz="2200" b="1" dirty="0" smtClean="0">
                <a:solidFill>
                  <a:schemeClr val="tx2">
                    <a:lumMod val="60000"/>
                    <a:lumOff val="40000"/>
                  </a:schemeClr>
                </a:solidFill>
                <a:latin typeface="Impact" pitchFamily="34" charset="0"/>
                <a:ea typeface="HG Mincho Light J" pitchFamily="2"/>
                <a:cs typeface="Aharoni" pitchFamily="2" charset="-79"/>
              </a:rPr>
              <a:t>2D</a:t>
            </a: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工具实现自动化</a:t>
            </a:r>
            <a:r>
              <a:rPr lang="en-US" altLang="zh-CN" sz="2200" b="1" dirty="0" smtClean="0">
                <a:solidFill>
                  <a:schemeClr val="tx2">
                    <a:lumMod val="60000"/>
                    <a:lumOff val="40000"/>
                  </a:schemeClr>
                </a:solidFill>
                <a:latin typeface="Impact" pitchFamily="34" charset="0"/>
                <a:ea typeface="HG Mincho Light J" pitchFamily="2"/>
                <a:cs typeface="Aharoni" pitchFamily="2" charset="-79"/>
              </a:rPr>
              <a:t>3D</a:t>
            </a: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测试</a:t>
            </a:r>
          </a:p>
        </p:txBody>
      </p:sp>
      <p:sp>
        <p:nvSpPr>
          <p:cNvPr id="14" name="13 CuadroTexto"/>
          <p:cNvSpPr txBox="1"/>
          <p:nvPr>
            <p:custDataLst>
              <p:tags r:id="rId3"/>
            </p:custDataLst>
          </p:nvPr>
        </p:nvSpPr>
        <p:spPr>
          <a:xfrm>
            <a:off x="380880" y="922679"/>
            <a:ext cx="3384000" cy="346680"/>
          </a:xfrm>
          <a:prstGeom prst="rect">
            <a:avLst/>
          </a:prstGeom>
          <a:noFill/>
          <a:ln>
            <a:noFill/>
          </a:ln>
        </p:spPr>
        <p:txBody>
          <a:bodyPr vert="horz" lIns="90000" tIns="45000" rIns="90000" bIns="45000" compatLnSpc="0"/>
          <a:lstStyle/>
          <a:p>
            <a:pPr lvl="0" hangingPunct="0"/>
            <a:r>
              <a:rPr lang="en-US" b="1" dirty="0" smtClean="0">
                <a:latin typeface="Impact" pitchFamily="34" charset="0"/>
                <a:ea typeface="HG Mincho Light J" pitchFamily="2"/>
                <a:cs typeface="Aharoni" pitchFamily="2" charset="-79"/>
              </a:rPr>
              <a:t>Match3D (3D</a:t>
            </a:r>
            <a:r>
              <a:rPr lang="zh-CN" altLang="en-US" b="1" dirty="0" smtClean="0">
                <a:latin typeface="Impact" pitchFamily="34" charset="0"/>
                <a:ea typeface="HG Mincho Light J" pitchFamily="2"/>
                <a:cs typeface="Aharoni" pitchFamily="2" charset="-79"/>
              </a:rPr>
              <a:t>工具重定位</a:t>
            </a:r>
            <a:r>
              <a:rPr lang="en-US" altLang="zh-CN" b="1" dirty="0" smtClean="0">
                <a:latin typeface="Impact" pitchFamily="34" charset="0"/>
                <a:ea typeface="HG Mincho Light J" pitchFamily="2"/>
                <a:cs typeface="Aharoni" pitchFamily="2" charset="-79"/>
              </a:rPr>
              <a:t>)</a:t>
            </a:r>
            <a:endParaRPr lang="en-US" b="1" dirty="0">
              <a:latin typeface="Impact" pitchFamily="34" charset="0"/>
              <a:ea typeface="HG Mincho Light J" pitchFamily="2"/>
              <a:cs typeface="Aharoni" pitchFamily="2" charset="-79"/>
            </a:endParaRPr>
          </a:p>
        </p:txBody>
      </p:sp>
      <p:pic>
        <p:nvPicPr>
          <p:cNvPr id="15" name="14 Imagen"/>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579005" y="1510842"/>
            <a:ext cx="2104188" cy="1784680"/>
          </a:xfrm>
          <a:prstGeom prst="rect">
            <a:avLst/>
          </a:prstGeom>
        </p:spPr>
      </p:pic>
      <p:pic>
        <p:nvPicPr>
          <p:cNvPr id="16" name="15 Imagen"/>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234777" y="3792599"/>
            <a:ext cx="2665383" cy="2876559"/>
          </a:xfrm>
          <a:prstGeom prst="rect">
            <a:avLst/>
          </a:prstGeom>
        </p:spPr>
      </p:pic>
      <p:pic>
        <p:nvPicPr>
          <p:cNvPr id="17410" name="Picture 2"/>
          <p:cNvPicPr>
            <a:picLocks noChangeAspect="1" noChangeArrowheads="1"/>
          </p:cNvPicPr>
          <p:nvPr/>
        </p:nvPicPr>
        <p:blipFill>
          <a:blip r:embed="rId8" cstate="print"/>
          <a:srcRect/>
          <a:stretch>
            <a:fillRect/>
          </a:stretch>
        </p:blipFill>
        <p:spPr bwMode="auto">
          <a:xfrm>
            <a:off x="3033960" y="1261764"/>
            <a:ext cx="7046912" cy="5686425"/>
          </a:xfrm>
          <a:prstGeom prst="rect">
            <a:avLst/>
          </a:prstGeom>
          <a:noFill/>
          <a:ln w="9525">
            <a:noFill/>
            <a:miter lim="800000"/>
            <a:headEnd/>
            <a:tailEnd/>
          </a:ln>
        </p:spPr>
      </p:pic>
      <p:sp>
        <p:nvSpPr>
          <p:cNvPr id="7" name="Rectangle 6"/>
          <p:cNvSpPr/>
          <p:nvPr/>
        </p:nvSpPr>
        <p:spPr>
          <a:xfrm>
            <a:off x="2952080" y="899517"/>
            <a:ext cx="2492990" cy="369332"/>
          </a:xfrm>
          <a:prstGeom prst="rect">
            <a:avLst/>
          </a:prstGeom>
        </p:spPr>
        <p:txBody>
          <a:bodyPr wrap="none">
            <a:spAutoFit/>
          </a:bodyPr>
          <a:lstStyle/>
          <a:p>
            <a:r>
              <a:rPr lang="zh-CN" altLang="zh-CN" dirty="0" smtClean="0"/>
              <a:t>在参考模型上进行设置</a:t>
            </a:r>
            <a:endParaRPr lang="zh-CN" altLang="en-US" dirty="0"/>
          </a:p>
        </p:txBody>
      </p:sp>
      <p:sp>
        <p:nvSpPr>
          <p:cNvPr id="8" name="Rectangle 7"/>
          <p:cNvSpPr/>
          <p:nvPr/>
        </p:nvSpPr>
        <p:spPr>
          <a:xfrm>
            <a:off x="5328344" y="899517"/>
            <a:ext cx="2492990" cy="369332"/>
          </a:xfrm>
          <a:prstGeom prst="rect">
            <a:avLst/>
          </a:prstGeom>
        </p:spPr>
        <p:txBody>
          <a:bodyPr wrap="none">
            <a:spAutoFit/>
          </a:bodyPr>
          <a:lstStyle/>
          <a:p>
            <a:r>
              <a:rPr lang="zh-CN" altLang="zh-CN" smtClean="0"/>
              <a:t>进行未对应放置的测试</a:t>
            </a:r>
            <a:endParaRPr lang="zh-CN" altLang="zh-CN" dirty="0"/>
          </a:p>
        </p:txBody>
      </p:sp>
      <p:sp>
        <p:nvSpPr>
          <p:cNvPr id="9" name="Rectangle 8"/>
          <p:cNvSpPr/>
          <p:nvPr/>
        </p:nvSpPr>
        <p:spPr>
          <a:xfrm>
            <a:off x="7560592" y="755501"/>
            <a:ext cx="2240815" cy="646331"/>
          </a:xfrm>
          <a:prstGeom prst="rect">
            <a:avLst/>
          </a:prstGeom>
        </p:spPr>
        <p:txBody>
          <a:bodyPr wrap="square">
            <a:spAutoFit/>
          </a:bodyPr>
          <a:lstStyle/>
          <a:p>
            <a:r>
              <a:rPr lang="zh-CN" altLang="zh-CN" dirty="0" smtClean="0"/>
              <a:t>经过对应放置以后再进行测试</a:t>
            </a:r>
            <a:endParaRPr lang="zh-CN" altLang="zh-CN" dirty="0"/>
          </a:p>
        </p:txBody>
      </p:sp>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custDataLst>
              <p:tags r:id="rId2"/>
            </p:custDataLst>
          </p:nvPr>
        </p:nvSpPr>
        <p:spPr>
          <a:xfrm>
            <a:off x="481631" y="395461"/>
            <a:ext cx="5710809" cy="435012"/>
          </a:xfrm>
          <a:prstGeom prst="rect">
            <a:avLst/>
          </a:prstGeom>
          <a:noFill/>
          <a:ln>
            <a:noFill/>
          </a:ln>
        </p:spPr>
        <p:txBody>
          <a:bodyPr vert="horz" wrap="square" lIns="90000" tIns="45000" rIns="90000" bIns="45000" anchorCtr="0" compatLnSpc="0">
            <a:spAutoFit/>
          </a:bodyPr>
          <a:lstStyle/>
          <a:p>
            <a:pPr marR="0" lvl="0" indent="0" hangingPunct="0">
              <a:lnSpc>
                <a:spcPct val="100000"/>
              </a:lnSpc>
              <a:spcBef>
                <a:spcPts val="0"/>
              </a:spcBef>
              <a:spcAft>
                <a:spcPts val="0"/>
              </a:spcAft>
              <a:buNone/>
              <a:tabLst/>
            </a:pPr>
            <a:r>
              <a:rPr lang="en-US" sz="2200" b="1" dirty="0" smtClean="0">
                <a:solidFill>
                  <a:schemeClr val="tx2">
                    <a:lumMod val="60000"/>
                    <a:lumOff val="40000"/>
                  </a:schemeClr>
                </a:solidFill>
                <a:latin typeface="Impact" pitchFamily="34" charset="0"/>
                <a:ea typeface="HG Mincho Light J" pitchFamily="2"/>
                <a:cs typeface="Aharoni" pitchFamily="2" charset="-79"/>
              </a:rPr>
              <a:t>Match3D (</a:t>
            </a: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反向工程</a:t>
            </a:r>
            <a:r>
              <a:rPr lang="en-US" altLang="zh-CN" sz="2200" b="1" dirty="0" smtClean="0">
                <a:solidFill>
                  <a:schemeClr val="tx2">
                    <a:lumMod val="60000"/>
                    <a:lumOff val="40000"/>
                  </a:schemeClr>
                </a:solidFill>
                <a:latin typeface="Impact" pitchFamily="34" charset="0"/>
                <a:ea typeface="HG Mincho Light J" pitchFamily="2"/>
                <a:cs typeface="Aharoni" pitchFamily="2" charset="-79"/>
              </a:rPr>
              <a:t>)</a:t>
            </a:r>
            <a:endParaRPr lang="en-US" sz="2200" b="1" dirty="0">
              <a:solidFill>
                <a:schemeClr val="tx2">
                  <a:lumMod val="60000"/>
                  <a:lumOff val="40000"/>
                </a:schemeClr>
              </a:solidFill>
              <a:latin typeface="Impact" pitchFamily="34" charset="0"/>
              <a:ea typeface="HG Mincho Light J" pitchFamily="2"/>
              <a:cs typeface="Aharoni" pitchFamily="2" charset="-79"/>
            </a:endParaRPr>
          </a:p>
        </p:txBody>
      </p:sp>
      <p:pic>
        <p:nvPicPr>
          <p:cNvPr id="7170" name="Picture 2" descr="logo"/>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885959" y="1475581"/>
            <a:ext cx="3433432" cy="755355"/>
          </a:xfrm>
          <a:prstGeom prst="rect">
            <a:avLst/>
          </a:prstGeom>
          <a:noFill/>
          <a:extLst>
            <a:ext uri="{909E8E84-426E-40DD-AFC4-6F175D3DCCD1}">
              <a14:hiddenFill xmlns="" xmlns:a14="http://schemas.microsoft.com/office/drawing/2010/main">
                <a:solidFill>
                  <a:srgbClr val="FFFFFF"/>
                </a:solidFill>
              </a14:hiddenFill>
            </a:ext>
          </a:extLst>
        </p:spPr>
      </p:pic>
      <p:pic>
        <p:nvPicPr>
          <p:cNvPr id="7172" name="Picture 4" descr="http://www.xcadcam.com/pt/files/2011/09/angularscaning-300x234.pn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291628" y="2477033"/>
            <a:ext cx="3744416" cy="2920644"/>
          </a:xfrm>
          <a:prstGeom prst="rect">
            <a:avLst/>
          </a:prstGeom>
          <a:noFill/>
          <a:extLst>
            <a:ext uri="{909E8E84-426E-40DD-AFC4-6F175D3DCCD1}">
              <a14:hiddenFill xmlns="" xmlns:a14="http://schemas.microsoft.com/office/drawing/2010/main">
                <a:solidFill>
                  <a:srgbClr val="FFFFFF"/>
                </a:solidFill>
              </a14:hiddenFill>
            </a:ext>
          </a:extLst>
        </p:spPr>
      </p:pic>
      <p:pic>
        <p:nvPicPr>
          <p:cNvPr id="4" name="3 Imagen"/>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4415049" y="1403573"/>
            <a:ext cx="1345343" cy="4859958"/>
          </a:xfrm>
          <a:prstGeom prst="rect">
            <a:avLst/>
          </a:prstGeom>
        </p:spPr>
      </p:pic>
      <p:pic>
        <p:nvPicPr>
          <p:cNvPr id="18434" name="Picture 2"/>
          <p:cNvPicPr>
            <a:picLocks noChangeAspect="1" noChangeArrowheads="1"/>
          </p:cNvPicPr>
          <p:nvPr/>
        </p:nvPicPr>
        <p:blipFill>
          <a:blip r:embed="rId8" cstate="print"/>
          <a:srcRect/>
          <a:stretch>
            <a:fillRect/>
          </a:stretch>
        </p:blipFill>
        <p:spPr bwMode="auto">
          <a:xfrm>
            <a:off x="5326756" y="960438"/>
            <a:ext cx="4610100" cy="5638800"/>
          </a:xfrm>
          <a:prstGeom prst="rect">
            <a:avLst/>
          </a:prstGeom>
          <a:noFill/>
          <a:ln w="9525">
            <a:noFill/>
            <a:miter lim="800000"/>
            <a:headEnd/>
            <a:tailEnd/>
          </a:ln>
        </p:spPr>
      </p:pic>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Forma libre"/>
          <p:cNvSpPr/>
          <p:nvPr>
            <p:custDataLst>
              <p:tags r:id="rId2"/>
            </p:custDataLst>
          </p:nvPr>
        </p:nvSpPr>
        <p:spPr>
          <a:xfrm>
            <a:off x="287784" y="284040"/>
            <a:ext cx="8129016" cy="71604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4440" rIns="90000" bIns="45000" anchor="t" anchorCtr="0" compatLnSpc="0"/>
          <a:lstStyle/>
          <a:p>
            <a:pPr hangingPunct="0">
              <a:lnSpc>
                <a:spcPct val="93000"/>
              </a:lnSpc>
            </a:pPr>
            <a:r>
              <a:rPr lang="en-US" sz="2200" b="1" dirty="0" smtClean="0">
                <a:solidFill>
                  <a:srgbClr val="1F497D">
                    <a:lumMod val="60000"/>
                    <a:lumOff val="40000"/>
                  </a:srgbClr>
                </a:solidFill>
                <a:latin typeface="Impact" pitchFamily="34" charset="0"/>
                <a:ea typeface="HG Mincho Light J" pitchFamily="2"/>
                <a:cs typeface="Aharoni" pitchFamily="2" charset="-79"/>
              </a:rPr>
              <a:t>Match3D: </a:t>
            </a:r>
            <a:r>
              <a:rPr lang="zh-CN" altLang="en-US" sz="2200" b="1" dirty="0" smtClean="0">
                <a:solidFill>
                  <a:srgbClr val="1F497D">
                    <a:lumMod val="60000"/>
                    <a:lumOff val="40000"/>
                  </a:srgbClr>
                </a:solidFill>
                <a:latin typeface="Impact" pitchFamily="34" charset="0"/>
                <a:ea typeface="HG Mincho Light J" pitchFamily="2"/>
                <a:cs typeface="Aharoni" pitchFamily="2" charset="-79"/>
              </a:rPr>
              <a:t>优点</a:t>
            </a:r>
            <a:endParaRPr lang="en-US" sz="2200" b="1" dirty="0">
              <a:solidFill>
                <a:srgbClr val="000000"/>
              </a:solidFill>
              <a:latin typeface="Nimbus Sans L" pitchFamily="18"/>
              <a:ea typeface="HG Mincho Light J" pitchFamily="2"/>
              <a:cs typeface="Tahoma" pitchFamily="2"/>
            </a:endParaRPr>
          </a:p>
        </p:txBody>
      </p:sp>
      <p:sp>
        <p:nvSpPr>
          <p:cNvPr id="5" name="Rectangle 4"/>
          <p:cNvSpPr/>
          <p:nvPr/>
        </p:nvSpPr>
        <p:spPr>
          <a:xfrm>
            <a:off x="1151880" y="1835621"/>
            <a:ext cx="8280920" cy="2677656"/>
          </a:xfrm>
          <a:prstGeom prst="rect">
            <a:avLst/>
          </a:prstGeom>
        </p:spPr>
        <p:txBody>
          <a:bodyPr wrap="square">
            <a:spAutoFit/>
          </a:bodyPr>
          <a:lstStyle/>
          <a:p>
            <a:pPr>
              <a:buFont typeface="Arial" pitchFamily="34" charset="0"/>
              <a:buChar char="•"/>
            </a:pPr>
            <a:r>
              <a:rPr lang="zh-CN" altLang="zh-CN" sz="2400" dirty="0" smtClean="0"/>
              <a:t>允许对形状和表面测试的云点图进行比</a:t>
            </a:r>
            <a:r>
              <a:rPr lang="zh-CN" altLang="zh-CN" sz="2400" dirty="0" smtClean="0"/>
              <a:t>较</a:t>
            </a:r>
            <a:endParaRPr lang="en-US" altLang="zh-CN" sz="2400" dirty="0" smtClean="0"/>
          </a:p>
          <a:p>
            <a:pPr>
              <a:buFont typeface="Arial" pitchFamily="34" charset="0"/>
              <a:buChar char="•"/>
            </a:pPr>
            <a:endParaRPr lang="zh-CN" altLang="zh-CN" sz="2400" dirty="0" smtClean="0"/>
          </a:p>
          <a:p>
            <a:pPr>
              <a:buFont typeface="Arial" pitchFamily="34" charset="0"/>
              <a:buChar char="•"/>
            </a:pPr>
            <a:r>
              <a:rPr lang="zh-CN" altLang="zh-CN" sz="2400" dirty="0" smtClean="0"/>
              <a:t>对一百万个点的放置和比较不会超过</a:t>
            </a:r>
            <a:r>
              <a:rPr lang="en-US" altLang="zh-CN" sz="2400" dirty="0" smtClean="0"/>
              <a:t>1</a:t>
            </a:r>
            <a:r>
              <a:rPr lang="zh-CN" altLang="zh-CN" sz="2400" dirty="0" smtClean="0"/>
              <a:t>秒</a:t>
            </a:r>
            <a:r>
              <a:rPr lang="zh-CN" altLang="zh-CN" sz="2400" dirty="0" smtClean="0"/>
              <a:t>种</a:t>
            </a:r>
            <a:endParaRPr lang="en-US" altLang="zh-CN" sz="2400" dirty="0" smtClean="0"/>
          </a:p>
          <a:p>
            <a:pPr>
              <a:buFont typeface="Arial" pitchFamily="34" charset="0"/>
              <a:buChar char="•"/>
            </a:pPr>
            <a:endParaRPr lang="zh-CN" altLang="zh-CN" sz="2400" dirty="0" smtClean="0"/>
          </a:p>
          <a:p>
            <a:pPr>
              <a:buFont typeface="Arial" pitchFamily="34" charset="0"/>
              <a:buChar char="•"/>
            </a:pPr>
            <a:r>
              <a:rPr lang="en-US" altLang="zh-CN" sz="2400" dirty="0" smtClean="0"/>
              <a:t>Match3D</a:t>
            </a:r>
            <a:r>
              <a:rPr lang="zh-CN" altLang="zh-CN" sz="2400" dirty="0" smtClean="0"/>
              <a:t>可以对数据进行放置以用于之后的</a:t>
            </a:r>
            <a:r>
              <a:rPr lang="en-US" altLang="zh-CN" sz="2400" dirty="0" smtClean="0"/>
              <a:t>2D</a:t>
            </a:r>
            <a:r>
              <a:rPr lang="zh-CN" altLang="zh-CN" sz="2400" dirty="0" smtClean="0"/>
              <a:t>分</a:t>
            </a:r>
            <a:r>
              <a:rPr lang="zh-CN" altLang="zh-CN" sz="2400" dirty="0" smtClean="0"/>
              <a:t>析</a:t>
            </a:r>
            <a:endParaRPr lang="en-US" altLang="zh-CN" sz="2400" dirty="0" smtClean="0"/>
          </a:p>
          <a:p>
            <a:pPr>
              <a:buFont typeface="Arial" pitchFamily="34" charset="0"/>
              <a:buChar char="•"/>
            </a:pPr>
            <a:endParaRPr lang="zh-CN" altLang="zh-CN" sz="2400" dirty="0" smtClean="0"/>
          </a:p>
          <a:p>
            <a:pPr>
              <a:buFont typeface="Arial" pitchFamily="34" charset="0"/>
              <a:buChar char="•"/>
            </a:pPr>
            <a:r>
              <a:rPr lang="zh-CN" altLang="zh-CN" sz="2400" dirty="0" smtClean="0"/>
              <a:t>放置的结果还可以用于反向工程项目</a:t>
            </a:r>
            <a:endParaRPr lang="zh-CN" altLang="zh-CN" sz="2400" dirty="0"/>
          </a:p>
        </p:txBody>
      </p:sp>
    </p:spTree>
    <p:custDataLst>
      <p:tags r:id="rId1"/>
    </p:custDataLst>
    <p:extLst>
      <p:ext uri="{BB962C8B-B14F-4D97-AF65-F5344CB8AC3E}">
        <p14:creationId xmlns="" xmlns:p14="http://schemas.microsoft.com/office/powerpoint/2010/main" val="213575355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Forma libre"/>
          <p:cNvSpPr/>
          <p:nvPr>
            <p:custDataLst>
              <p:tags r:id="rId2"/>
            </p:custDataLst>
          </p:nvPr>
        </p:nvSpPr>
        <p:spPr>
          <a:xfrm>
            <a:off x="814320" y="284040"/>
            <a:ext cx="7602480" cy="40320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4440" rIns="90000" bIns="45000" anchor="t" anchorCtr="0" compatLnSpc="0"/>
          <a:lstStyle/>
          <a:p>
            <a:pPr marL="0" marR="0" lvl="0" indent="0" rtl="0" hangingPunct="0">
              <a:lnSpc>
                <a:spcPct val="93000"/>
              </a:lnSpc>
              <a:spcBef>
                <a:spcPts val="0"/>
              </a:spcBef>
              <a:spcAft>
                <a:spcPts val="0"/>
              </a:spcAft>
              <a:buNone/>
              <a:tabLst/>
            </a:pPr>
            <a:r>
              <a:rPr lang="en-US" sz="2200" b="1" dirty="0">
                <a:solidFill>
                  <a:schemeClr val="tx2">
                    <a:lumMod val="60000"/>
                    <a:lumOff val="40000"/>
                  </a:schemeClr>
                </a:solidFill>
                <a:latin typeface="Impact" pitchFamily="34" charset="0"/>
                <a:ea typeface="HG Mincho Light J" pitchFamily="2"/>
                <a:cs typeface="Aharoni" pitchFamily="2" charset="-79"/>
              </a:rPr>
              <a:t>Some examples</a:t>
            </a:r>
          </a:p>
        </p:txBody>
      </p:sp>
      <p:pic>
        <p:nvPicPr>
          <p:cNvPr id="20482" name="Picture 2"/>
          <p:cNvPicPr>
            <a:picLocks noChangeAspect="1" noChangeArrowheads="1"/>
          </p:cNvPicPr>
          <p:nvPr/>
        </p:nvPicPr>
        <p:blipFill>
          <a:blip r:embed="rId5" cstate="print"/>
          <a:srcRect/>
          <a:stretch>
            <a:fillRect/>
          </a:stretch>
        </p:blipFill>
        <p:spPr bwMode="auto">
          <a:xfrm>
            <a:off x="56826" y="44151"/>
            <a:ext cx="9952038" cy="6904038"/>
          </a:xfrm>
          <a:prstGeom prst="rect">
            <a:avLst/>
          </a:prstGeom>
          <a:noFill/>
          <a:ln w="9525">
            <a:noFill/>
            <a:miter lim="800000"/>
            <a:headEnd/>
            <a:tailEnd/>
          </a:ln>
        </p:spPr>
      </p:pic>
      <p:sp>
        <p:nvSpPr>
          <p:cNvPr id="4" name="Rectangle 3"/>
          <p:cNvSpPr/>
          <p:nvPr/>
        </p:nvSpPr>
        <p:spPr>
          <a:xfrm>
            <a:off x="791840" y="611485"/>
            <a:ext cx="1224136" cy="369332"/>
          </a:xfrm>
          <a:prstGeom prst="rect">
            <a:avLst/>
          </a:prstGeom>
        </p:spPr>
        <p:txBody>
          <a:bodyPr wrap="square">
            <a:spAutoFit/>
          </a:bodyPr>
          <a:lstStyle/>
          <a:p>
            <a:r>
              <a:rPr lang="zh-CN" altLang="zh-CN" dirty="0" smtClean="0">
                <a:solidFill>
                  <a:schemeClr val="accent1"/>
                </a:solidFill>
              </a:rPr>
              <a:t>应</a:t>
            </a:r>
            <a:r>
              <a:rPr lang="zh-CN" altLang="zh-CN" dirty="0" smtClean="0">
                <a:solidFill>
                  <a:schemeClr val="accent1"/>
                </a:solidFill>
              </a:rPr>
              <a:t>用案例</a:t>
            </a:r>
            <a:endParaRPr lang="zh-CN" altLang="zh-CN" dirty="0">
              <a:solidFill>
                <a:schemeClr val="accent1"/>
              </a:solidFill>
            </a:endParaRPr>
          </a:p>
        </p:txBody>
      </p:sp>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Forma libre"/>
          <p:cNvSpPr/>
          <p:nvPr>
            <p:custDataLst>
              <p:tags r:id="rId2"/>
            </p:custDataLst>
          </p:nvPr>
        </p:nvSpPr>
        <p:spPr>
          <a:xfrm>
            <a:off x="287784" y="284040"/>
            <a:ext cx="8129016" cy="71604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4440" rIns="90000" bIns="45000" anchor="t" anchorCtr="0" compatLnSpc="0"/>
          <a:lstStyle/>
          <a:p>
            <a:r>
              <a:rPr lang="zh-CN" altLang="zh-CN" sz="2400" dirty="0" smtClean="0"/>
              <a:t>总结 </a:t>
            </a:r>
            <a:endParaRPr lang="zh-CN" altLang="zh-CN" sz="2400" dirty="0"/>
          </a:p>
        </p:txBody>
      </p:sp>
      <p:sp>
        <p:nvSpPr>
          <p:cNvPr id="4" name="3 Rectángulo"/>
          <p:cNvSpPr/>
          <p:nvPr>
            <p:custDataLst>
              <p:tags r:id="rId3"/>
            </p:custDataLst>
          </p:nvPr>
        </p:nvSpPr>
        <p:spPr>
          <a:xfrm>
            <a:off x="1007864" y="5003973"/>
            <a:ext cx="8208912" cy="1200329"/>
          </a:xfrm>
          <a:prstGeom prst="rect">
            <a:avLst/>
          </a:prstGeom>
        </p:spPr>
        <p:txBody>
          <a:bodyPr wrap="square">
            <a:spAutoFit/>
          </a:bodyPr>
          <a:lstStyle/>
          <a:p>
            <a:pPr marL="10800" algn="just" hangingPunct="0">
              <a:buClr>
                <a:srgbClr val="00FF00"/>
              </a:buClr>
              <a:buSzPct val="120000"/>
              <a:tabLst>
                <a:tab pos="298800" algn="l"/>
                <a:tab pos="405000" algn="l"/>
                <a:tab pos="1151999" algn="l"/>
                <a:tab pos="1303559" algn="l"/>
                <a:tab pos="1752840" algn="l"/>
                <a:tab pos="2202119" algn="l"/>
                <a:tab pos="2651400" algn="l"/>
                <a:tab pos="3100680" algn="l"/>
                <a:tab pos="3549959" algn="l"/>
                <a:tab pos="3999239" algn="l"/>
                <a:tab pos="4448519" algn="l"/>
                <a:tab pos="4897439" algn="l"/>
                <a:tab pos="5346720" algn="l"/>
                <a:tab pos="5795999" algn="l"/>
                <a:tab pos="6245280" algn="l"/>
                <a:tab pos="6694559" algn="l"/>
                <a:tab pos="7143840" algn="l"/>
                <a:tab pos="7593119" algn="l"/>
                <a:tab pos="8042400" algn="l"/>
                <a:tab pos="8491679" algn="l"/>
                <a:tab pos="8940960" algn="l"/>
              </a:tabLst>
            </a:pPr>
            <a:r>
              <a:rPr lang="en-US" dirty="0">
                <a:solidFill>
                  <a:prstClr val="black"/>
                </a:solidFill>
                <a:latin typeface="Arial" pitchFamily="34"/>
                <a:ea typeface="HG Mincho Light J" pitchFamily="2"/>
                <a:cs typeface="Tahoma" pitchFamily="2"/>
                <a:hlinkClick r:id="rId6"/>
              </a:rPr>
              <a:t>http://</a:t>
            </a:r>
            <a:r>
              <a:rPr lang="en-US" dirty="0" smtClean="0">
                <a:solidFill>
                  <a:prstClr val="black"/>
                </a:solidFill>
                <a:latin typeface="Arial" pitchFamily="34"/>
                <a:ea typeface="HG Mincho Light J" pitchFamily="2"/>
                <a:cs typeface="Tahoma" pitchFamily="2"/>
                <a:hlinkClick r:id="rId6"/>
              </a:rPr>
              <a:t>www.imaginglab.it/eng/3D-MVL_DataSheet.php</a:t>
            </a:r>
            <a:endParaRPr lang="en-US" dirty="0" smtClean="0">
              <a:solidFill>
                <a:prstClr val="black"/>
              </a:solidFill>
              <a:latin typeface="Arial" pitchFamily="34"/>
              <a:ea typeface="HG Mincho Light J" pitchFamily="2"/>
              <a:cs typeface="Tahoma" pitchFamily="2"/>
            </a:endParaRPr>
          </a:p>
          <a:p>
            <a:pPr marL="10800" algn="just" hangingPunct="0">
              <a:buClr>
                <a:srgbClr val="00FF00"/>
              </a:buClr>
              <a:buSzPct val="120000"/>
              <a:tabLst>
                <a:tab pos="298800" algn="l"/>
                <a:tab pos="405000" algn="l"/>
                <a:tab pos="1151999" algn="l"/>
                <a:tab pos="1303559" algn="l"/>
                <a:tab pos="1752840" algn="l"/>
                <a:tab pos="2202119" algn="l"/>
                <a:tab pos="2651400" algn="l"/>
                <a:tab pos="3100680" algn="l"/>
                <a:tab pos="3549959" algn="l"/>
                <a:tab pos="3999239" algn="l"/>
                <a:tab pos="4448519" algn="l"/>
                <a:tab pos="4897439" algn="l"/>
                <a:tab pos="5346720" algn="l"/>
                <a:tab pos="5795999" algn="l"/>
                <a:tab pos="6245280" algn="l"/>
                <a:tab pos="6694559" algn="l"/>
                <a:tab pos="7143840" algn="l"/>
                <a:tab pos="7593119" algn="l"/>
                <a:tab pos="8042400" algn="l"/>
                <a:tab pos="8491679" algn="l"/>
                <a:tab pos="8940960" algn="l"/>
              </a:tabLst>
            </a:pPr>
            <a:endParaRPr lang="en-US" dirty="0">
              <a:solidFill>
                <a:prstClr val="black"/>
              </a:solidFill>
              <a:latin typeface="Arial" pitchFamily="34"/>
              <a:ea typeface="HG Mincho Light J" pitchFamily="2"/>
              <a:cs typeface="Tahoma" pitchFamily="2"/>
            </a:endParaRPr>
          </a:p>
          <a:p>
            <a:pPr marL="10800" algn="just" hangingPunct="0">
              <a:buClr>
                <a:srgbClr val="00FF00"/>
              </a:buClr>
              <a:buSzPct val="120000"/>
              <a:tabLst>
                <a:tab pos="298800" algn="l"/>
                <a:tab pos="405000" algn="l"/>
                <a:tab pos="1151999" algn="l"/>
                <a:tab pos="1303559" algn="l"/>
                <a:tab pos="1752840" algn="l"/>
                <a:tab pos="2202119" algn="l"/>
                <a:tab pos="2651400" algn="l"/>
                <a:tab pos="3100680" algn="l"/>
                <a:tab pos="3549959" algn="l"/>
                <a:tab pos="3999239" algn="l"/>
                <a:tab pos="4448519" algn="l"/>
                <a:tab pos="4897439" algn="l"/>
                <a:tab pos="5346720" algn="l"/>
                <a:tab pos="5795999" algn="l"/>
                <a:tab pos="6245280" algn="l"/>
                <a:tab pos="6694559" algn="l"/>
                <a:tab pos="7143840" algn="l"/>
                <a:tab pos="7593119" algn="l"/>
                <a:tab pos="8042400" algn="l"/>
                <a:tab pos="8491679" algn="l"/>
                <a:tab pos="8940960" algn="l"/>
              </a:tabLst>
            </a:pPr>
            <a:r>
              <a:rPr lang="en-US" dirty="0">
                <a:solidFill>
                  <a:prstClr val="black"/>
                </a:solidFill>
                <a:latin typeface="Arial" pitchFamily="34"/>
                <a:ea typeface="HG Mincho Light J" pitchFamily="2"/>
                <a:cs typeface="Tahoma" pitchFamily="2"/>
                <a:hlinkClick r:id="rId7"/>
              </a:rPr>
              <a:t>http://</a:t>
            </a:r>
            <a:r>
              <a:rPr lang="en-US" dirty="0" smtClean="0">
                <a:solidFill>
                  <a:prstClr val="black"/>
                </a:solidFill>
                <a:latin typeface="Arial" pitchFamily="34"/>
                <a:ea typeface="HG Mincho Light J" pitchFamily="2"/>
                <a:cs typeface="Tahoma" pitchFamily="2"/>
                <a:hlinkClick r:id="rId7"/>
              </a:rPr>
              <a:t>sine.ni.com/nips/cds/view/p/lang/es/nid/210879</a:t>
            </a:r>
            <a:endParaRPr lang="en-US" dirty="0" smtClean="0">
              <a:solidFill>
                <a:prstClr val="black"/>
              </a:solidFill>
              <a:latin typeface="Arial" pitchFamily="34"/>
              <a:ea typeface="HG Mincho Light J" pitchFamily="2"/>
              <a:cs typeface="Tahoma" pitchFamily="2"/>
            </a:endParaRPr>
          </a:p>
          <a:p>
            <a:pPr marL="10800" algn="just" hangingPunct="0">
              <a:buClr>
                <a:srgbClr val="00FF00"/>
              </a:buClr>
              <a:buSzPct val="120000"/>
              <a:tabLst>
                <a:tab pos="298800" algn="l"/>
                <a:tab pos="405000" algn="l"/>
                <a:tab pos="1151999" algn="l"/>
                <a:tab pos="1303559" algn="l"/>
                <a:tab pos="1752840" algn="l"/>
                <a:tab pos="2202119" algn="l"/>
                <a:tab pos="2651400" algn="l"/>
                <a:tab pos="3100680" algn="l"/>
                <a:tab pos="3549959" algn="l"/>
                <a:tab pos="3999239" algn="l"/>
                <a:tab pos="4448519" algn="l"/>
                <a:tab pos="4897439" algn="l"/>
                <a:tab pos="5346720" algn="l"/>
                <a:tab pos="5795999" algn="l"/>
                <a:tab pos="6245280" algn="l"/>
                <a:tab pos="6694559" algn="l"/>
                <a:tab pos="7143840" algn="l"/>
                <a:tab pos="7593119" algn="l"/>
                <a:tab pos="8042400" algn="l"/>
                <a:tab pos="8491679" algn="l"/>
                <a:tab pos="8940960" algn="l"/>
              </a:tabLst>
            </a:pPr>
            <a:endParaRPr lang="en-US" dirty="0">
              <a:solidFill>
                <a:prstClr val="black"/>
              </a:solidFill>
              <a:latin typeface="Arial" pitchFamily="34"/>
              <a:ea typeface="HG Mincho Light J" pitchFamily="2"/>
              <a:cs typeface="Tahoma" pitchFamily="2"/>
            </a:endParaRPr>
          </a:p>
        </p:txBody>
      </p:sp>
      <p:sp>
        <p:nvSpPr>
          <p:cNvPr id="5" name="Rectangle 4"/>
          <p:cNvSpPr/>
          <p:nvPr/>
        </p:nvSpPr>
        <p:spPr>
          <a:xfrm>
            <a:off x="1007864" y="1043533"/>
            <a:ext cx="7128792" cy="3785652"/>
          </a:xfrm>
          <a:prstGeom prst="rect">
            <a:avLst/>
          </a:prstGeom>
        </p:spPr>
        <p:txBody>
          <a:bodyPr wrap="square">
            <a:spAutoFit/>
          </a:bodyPr>
          <a:lstStyle/>
          <a:p>
            <a:pPr>
              <a:buFont typeface="Arial" pitchFamily="34" charset="0"/>
              <a:buChar char="•"/>
            </a:pPr>
            <a:r>
              <a:rPr lang="en-US" altLang="zh-CN" sz="2400" dirty="0" smtClean="0"/>
              <a:t>3D</a:t>
            </a:r>
            <a:r>
              <a:rPr lang="zh-CN" altLang="zh-CN" sz="2400" dirty="0" smtClean="0"/>
              <a:t>工具可以帮助用户开发使用</a:t>
            </a:r>
            <a:r>
              <a:rPr lang="en-US" altLang="zh-CN" sz="2400" dirty="0" smtClean="0"/>
              <a:t>2D</a:t>
            </a:r>
            <a:r>
              <a:rPr lang="zh-CN" altLang="zh-CN" sz="2400" dirty="0" smtClean="0"/>
              <a:t>工具难以完成的项</a:t>
            </a:r>
            <a:r>
              <a:rPr lang="zh-CN" altLang="zh-CN" sz="2400" dirty="0" smtClean="0"/>
              <a:t>目</a:t>
            </a:r>
            <a:endParaRPr lang="en-US" altLang="zh-CN" sz="2400" dirty="0" smtClean="0"/>
          </a:p>
          <a:p>
            <a:pPr>
              <a:buFont typeface="Arial" pitchFamily="34" charset="0"/>
              <a:buChar char="•"/>
            </a:pPr>
            <a:endParaRPr lang="zh-CN" altLang="zh-CN" sz="2400" dirty="0" smtClean="0"/>
          </a:p>
          <a:p>
            <a:pPr>
              <a:buFont typeface="Arial" pitchFamily="34" charset="0"/>
              <a:buChar char="•"/>
            </a:pPr>
            <a:r>
              <a:rPr lang="en-US" altLang="zh-CN" sz="2400" dirty="0" smtClean="0"/>
              <a:t>3DMVL</a:t>
            </a:r>
            <a:r>
              <a:rPr lang="zh-CN" altLang="zh-CN" sz="2400" dirty="0" smtClean="0"/>
              <a:t>编程库允许用户将</a:t>
            </a:r>
            <a:r>
              <a:rPr lang="en-US" altLang="zh-CN" sz="2400" dirty="0" smtClean="0"/>
              <a:t>3D</a:t>
            </a:r>
            <a:r>
              <a:rPr lang="zh-CN" altLang="zh-CN" sz="2400" dirty="0" smtClean="0"/>
              <a:t>数据导入为</a:t>
            </a:r>
            <a:r>
              <a:rPr lang="en-US" altLang="zh-CN" sz="2400" dirty="0" smtClean="0"/>
              <a:t>2D</a:t>
            </a:r>
            <a:r>
              <a:rPr lang="zh-CN" altLang="zh-CN" sz="2400" dirty="0" smtClean="0"/>
              <a:t>格式，这样就可以利用</a:t>
            </a:r>
            <a:r>
              <a:rPr lang="en-US" altLang="zh-CN" sz="2400" dirty="0" smtClean="0"/>
              <a:t>LabVIEW</a:t>
            </a:r>
            <a:r>
              <a:rPr lang="zh-CN" altLang="zh-CN" sz="2400" dirty="0" smtClean="0"/>
              <a:t>现成</a:t>
            </a:r>
            <a:r>
              <a:rPr lang="en-US" altLang="zh-CN" sz="2400" dirty="0" smtClean="0"/>
              <a:t>2D</a:t>
            </a:r>
            <a:r>
              <a:rPr lang="zh-CN" altLang="zh-CN" sz="2400" dirty="0" smtClean="0"/>
              <a:t>工具的优</a:t>
            </a:r>
            <a:r>
              <a:rPr lang="zh-CN" altLang="zh-CN" sz="2400" dirty="0" smtClean="0"/>
              <a:t>势</a:t>
            </a:r>
            <a:endParaRPr lang="en-US" altLang="zh-CN" sz="2400" dirty="0" smtClean="0"/>
          </a:p>
          <a:p>
            <a:pPr>
              <a:buFont typeface="Arial" pitchFamily="34" charset="0"/>
              <a:buChar char="•"/>
            </a:pPr>
            <a:endParaRPr lang="zh-CN" altLang="zh-CN" sz="2400" dirty="0" smtClean="0"/>
          </a:p>
          <a:p>
            <a:pPr>
              <a:buFont typeface="Arial" pitchFamily="34" charset="0"/>
              <a:buChar char="•"/>
            </a:pPr>
            <a:r>
              <a:rPr lang="zh-CN" altLang="zh-CN" sz="2400" dirty="0" smtClean="0"/>
              <a:t>该工具与</a:t>
            </a:r>
            <a:r>
              <a:rPr lang="en-US" altLang="zh-CN" sz="2400" dirty="0" smtClean="0"/>
              <a:t>LabVIEW</a:t>
            </a:r>
            <a:r>
              <a:rPr lang="zh-CN" altLang="zh-CN" sz="2400" dirty="0" smtClean="0"/>
              <a:t>中其它的</a:t>
            </a:r>
            <a:r>
              <a:rPr lang="en-US" altLang="zh-CN" sz="2400" dirty="0" smtClean="0"/>
              <a:t>3D</a:t>
            </a:r>
            <a:r>
              <a:rPr lang="zh-CN" altLang="zh-CN" sz="2400" dirty="0" smtClean="0"/>
              <a:t>工具互相兼</a:t>
            </a:r>
            <a:r>
              <a:rPr lang="zh-CN" altLang="zh-CN" sz="2400" dirty="0" smtClean="0"/>
              <a:t>容</a:t>
            </a:r>
            <a:endParaRPr lang="en-US" altLang="zh-CN" sz="2400" dirty="0" smtClean="0"/>
          </a:p>
          <a:p>
            <a:pPr>
              <a:buFont typeface="Arial" pitchFamily="34" charset="0"/>
              <a:buChar char="•"/>
            </a:pPr>
            <a:endParaRPr lang="en-US" altLang="zh-CN" sz="2400" dirty="0" smtClean="0"/>
          </a:p>
          <a:p>
            <a:pPr>
              <a:buFont typeface="Arial" pitchFamily="34" charset="0"/>
              <a:buChar char="•"/>
            </a:pPr>
            <a:endParaRPr lang="zh-CN" altLang="zh-CN" sz="2400" dirty="0" smtClean="0"/>
          </a:p>
          <a:p>
            <a:r>
              <a:rPr lang="zh-CN" altLang="zh-CN" sz="2400" dirty="0" smtClean="0"/>
              <a:t>预了解更多的信息：</a:t>
            </a:r>
            <a:endParaRPr lang="zh-CN" altLang="zh-CN" sz="2400" dirty="0"/>
          </a:p>
        </p:txBody>
      </p:sp>
    </p:spTree>
    <p:custDataLst>
      <p:tags r:id="rId1"/>
    </p:custDataLst>
    <p:extLst>
      <p:ext uri="{BB962C8B-B14F-4D97-AF65-F5344CB8AC3E}">
        <p14:creationId xmlns="" xmlns:p14="http://schemas.microsoft.com/office/powerpoint/2010/main" val="19915590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Forma libre"/>
          <p:cNvSpPr/>
          <p:nvPr>
            <p:custDataLst>
              <p:tags r:id="rId2"/>
            </p:custDataLst>
          </p:nvPr>
        </p:nvSpPr>
        <p:spPr>
          <a:xfrm>
            <a:off x="287784" y="284040"/>
            <a:ext cx="8129016" cy="71604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4440" rIns="90000" bIns="45000" anchor="t" anchorCtr="0" compatLnSpc="0"/>
          <a:lstStyle/>
          <a:p>
            <a:pPr marR="0" lvl="0" indent="0" hangingPunct="0">
              <a:lnSpc>
                <a:spcPct val="93000"/>
              </a:lnSpc>
              <a:spcBef>
                <a:spcPts val="0"/>
              </a:spcBef>
              <a:spcAft>
                <a:spcPts val="0"/>
              </a:spcAft>
              <a:buNone/>
              <a:tabLst/>
            </a:pP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综合激光剖面图得到深度图</a:t>
            </a:r>
            <a:endParaRPr lang="en-US" sz="2200" b="1" i="0" u="none" strike="noStrike" kern="1200" dirty="0">
              <a:ln>
                <a:noFill/>
              </a:ln>
              <a:solidFill>
                <a:srgbClr val="000000"/>
              </a:solidFill>
              <a:latin typeface="Nimbus Sans L" pitchFamily="18"/>
              <a:ea typeface="HG Mincho Light J" pitchFamily="2"/>
              <a:cs typeface="Tahoma" pitchFamily="2"/>
            </a:endParaRPr>
          </a:p>
        </p:txBody>
      </p:sp>
      <p:pic>
        <p:nvPicPr>
          <p:cNvPr id="9" name="8 Imagen"/>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5732795" y="1056057"/>
            <a:ext cx="3988533" cy="1391042"/>
          </a:xfrm>
          <a:prstGeom prst="rect">
            <a:avLst/>
          </a:prstGeom>
        </p:spPr>
      </p:pic>
      <p:pic>
        <p:nvPicPr>
          <p:cNvPr id="2050" name="Picture 2"/>
          <p:cNvPicPr>
            <a:picLocks noChangeAspect="1" noChangeArrowheads="1"/>
          </p:cNvPicPr>
          <p:nvPr/>
        </p:nvPicPr>
        <p:blipFill>
          <a:blip r:embed="rId6" cstate="print"/>
          <a:srcRect/>
          <a:stretch>
            <a:fillRect/>
          </a:stretch>
        </p:blipFill>
        <p:spPr bwMode="auto">
          <a:xfrm>
            <a:off x="2232000" y="5003973"/>
            <a:ext cx="7065962" cy="1971675"/>
          </a:xfrm>
          <a:prstGeom prst="rect">
            <a:avLst/>
          </a:prstGeom>
          <a:noFill/>
          <a:ln w="9525">
            <a:noFill/>
            <a:miter lim="800000"/>
            <a:headEnd/>
            <a:tailEnd/>
          </a:ln>
        </p:spPr>
      </p:pic>
      <p:pic>
        <p:nvPicPr>
          <p:cNvPr id="2051" name="Picture 3"/>
          <p:cNvPicPr>
            <a:picLocks noChangeAspect="1" noChangeArrowheads="1"/>
          </p:cNvPicPr>
          <p:nvPr/>
        </p:nvPicPr>
        <p:blipFill>
          <a:blip r:embed="rId7" cstate="print"/>
          <a:srcRect/>
          <a:stretch>
            <a:fillRect/>
          </a:stretch>
        </p:blipFill>
        <p:spPr bwMode="auto">
          <a:xfrm>
            <a:off x="4968304" y="3059757"/>
            <a:ext cx="1266825" cy="1543050"/>
          </a:xfrm>
          <a:prstGeom prst="rect">
            <a:avLst/>
          </a:prstGeom>
          <a:noFill/>
          <a:ln w="9525">
            <a:noFill/>
            <a:miter lim="800000"/>
            <a:headEnd/>
            <a:tailEnd/>
          </a:ln>
        </p:spPr>
      </p:pic>
      <p:pic>
        <p:nvPicPr>
          <p:cNvPr id="2052" name="Picture 4"/>
          <p:cNvPicPr>
            <a:picLocks noChangeAspect="1" noChangeArrowheads="1"/>
          </p:cNvPicPr>
          <p:nvPr/>
        </p:nvPicPr>
        <p:blipFill>
          <a:blip r:embed="rId8" cstate="print"/>
          <a:srcRect/>
          <a:stretch>
            <a:fillRect/>
          </a:stretch>
        </p:blipFill>
        <p:spPr bwMode="auto">
          <a:xfrm>
            <a:off x="0" y="683493"/>
            <a:ext cx="4905375" cy="3448050"/>
          </a:xfrm>
          <a:prstGeom prst="rect">
            <a:avLst/>
          </a:prstGeom>
          <a:noFill/>
          <a:ln w="9525">
            <a:noFill/>
            <a:miter lim="800000"/>
            <a:headEnd/>
            <a:tailEnd/>
          </a:ln>
        </p:spPr>
      </p:pic>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Forma libre"/>
          <p:cNvSpPr/>
          <p:nvPr>
            <p:custDataLst>
              <p:tags r:id="rId2"/>
            </p:custDataLst>
          </p:nvPr>
        </p:nvSpPr>
        <p:spPr>
          <a:xfrm>
            <a:off x="287784" y="284040"/>
            <a:ext cx="8129016" cy="71604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4440" rIns="90000" bIns="45000" anchor="t" anchorCtr="0" compatLnSpc="0"/>
          <a:lstStyle/>
          <a:p>
            <a:pPr marR="0" lvl="0" indent="0" hangingPunct="0">
              <a:lnSpc>
                <a:spcPct val="93000"/>
              </a:lnSpc>
              <a:spcBef>
                <a:spcPts val="0"/>
              </a:spcBef>
              <a:spcAft>
                <a:spcPts val="0"/>
              </a:spcAft>
              <a:buNone/>
              <a:tabLst/>
            </a:pP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峰值检测：优点以及缺点</a:t>
            </a:r>
          </a:p>
          <a:p>
            <a:pPr marL="0" marR="0" lvl="0" indent="0" rtl="0" hangingPunct="0">
              <a:lnSpc>
                <a:spcPct val="93000"/>
              </a:lnSpc>
              <a:spcBef>
                <a:spcPts val="0"/>
              </a:spcBef>
              <a:spcAft>
                <a:spcPts val="0"/>
              </a:spcAft>
              <a:buNone/>
              <a:tabLst/>
            </a:pPr>
            <a:endParaRPr lang="en-US" sz="2200" b="1" i="0" u="none" strike="noStrike" kern="1200" dirty="0">
              <a:ln>
                <a:noFill/>
              </a:ln>
              <a:solidFill>
                <a:srgbClr val="000000"/>
              </a:solidFill>
              <a:latin typeface="Nimbus Sans L" pitchFamily="18"/>
              <a:ea typeface="HG Mincho Light J" pitchFamily="2"/>
              <a:cs typeface="Tahoma" pitchFamily="2"/>
            </a:endParaRPr>
          </a:p>
        </p:txBody>
      </p:sp>
      <p:sp>
        <p:nvSpPr>
          <p:cNvPr id="5" name="TextBox 4"/>
          <p:cNvSpPr txBox="1"/>
          <p:nvPr/>
        </p:nvSpPr>
        <p:spPr>
          <a:xfrm>
            <a:off x="1511920" y="1475581"/>
            <a:ext cx="6912768" cy="4431983"/>
          </a:xfrm>
          <a:prstGeom prst="rect">
            <a:avLst/>
          </a:prstGeom>
          <a:noFill/>
        </p:spPr>
        <p:txBody>
          <a:bodyPr wrap="square" rtlCol="0">
            <a:spAutoFit/>
          </a:bodyPr>
          <a:lstStyle/>
          <a:p>
            <a:pPr>
              <a:buFont typeface="Arial" pitchFamily="34" charset="0"/>
              <a:buChar char="•"/>
            </a:pPr>
            <a:r>
              <a:rPr lang="zh-CN" altLang="zh-CN" sz="2400" dirty="0" smtClean="0">
                <a:solidFill>
                  <a:schemeClr val="accent1"/>
                </a:solidFill>
              </a:rPr>
              <a:t>通过一个激光发生器可以让标准的</a:t>
            </a:r>
            <a:r>
              <a:rPr lang="en-US" altLang="zh-CN" sz="2400" dirty="0" smtClean="0">
                <a:solidFill>
                  <a:schemeClr val="accent1"/>
                </a:solidFill>
              </a:rPr>
              <a:t>2D</a:t>
            </a:r>
            <a:r>
              <a:rPr lang="zh-CN" altLang="zh-CN" sz="2400" dirty="0" smtClean="0">
                <a:solidFill>
                  <a:schemeClr val="accent1"/>
                </a:solidFill>
              </a:rPr>
              <a:t>相机得到</a:t>
            </a:r>
            <a:r>
              <a:rPr lang="en-US" altLang="zh-CN" sz="2400" dirty="0" smtClean="0">
                <a:solidFill>
                  <a:schemeClr val="accent1"/>
                </a:solidFill>
              </a:rPr>
              <a:t>3D</a:t>
            </a:r>
            <a:r>
              <a:rPr lang="zh-CN" altLang="zh-CN" sz="2400" dirty="0" smtClean="0">
                <a:solidFill>
                  <a:schemeClr val="accent1"/>
                </a:solidFill>
              </a:rPr>
              <a:t>的信息</a:t>
            </a:r>
          </a:p>
          <a:p>
            <a:pPr>
              <a:buFont typeface="Arial" pitchFamily="34" charset="0"/>
              <a:buChar char="•"/>
            </a:pPr>
            <a:r>
              <a:rPr lang="zh-CN" altLang="zh-CN" sz="2400" dirty="0" smtClean="0">
                <a:solidFill>
                  <a:schemeClr val="accent1"/>
                </a:solidFill>
              </a:rPr>
              <a:t>非常适用于表面测试</a:t>
            </a:r>
          </a:p>
          <a:p>
            <a:pPr>
              <a:buFont typeface="Arial" pitchFamily="34" charset="0"/>
              <a:buChar char="•"/>
            </a:pPr>
            <a:r>
              <a:rPr lang="zh-CN" altLang="zh-CN" sz="2400" dirty="0" smtClean="0">
                <a:solidFill>
                  <a:schemeClr val="accent1"/>
                </a:solidFill>
              </a:rPr>
              <a:t>允许对物体的深度进行估计</a:t>
            </a:r>
          </a:p>
          <a:p>
            <a:pPr>
              <a:buFont typeface="Arial" pitchFamily="34" charset="0"/>
              <a:buChar char="•"/>
            </a:pPr>
            <a:r>
              <a:rPr lang="zh-CN" altLang="zh-CN" sz="2400" dirty="0" smtClean="0">
                <a:solidFill>
                  <a:schemeClr val="accent1"/>
                </a:solidFill>
              </a:rPr>
              <a:t>与其它</a:t>
            </a:r>
            <a:r>
              <a:rPr lang="en-US" altLang="zh-CN" sz="2400" dirty="0" smtClean="0">
                <a:solidFill>
                  <a:schemeClr val="accent1"/>
                </a:solidFill>
              </a:rPr>
              <a:t>3D</a:t>
            </a:r>
            <a:r>
              <a:rPr lang="zh-CN" altLang="zh-CN" sz="2400" dirty="0" smtClean="0">
                <a:solidFill>
                  <a:schemeClr val="accent1"/>
                </a:solidFill>
              </a:rPr>
              <a:t>技术相比有更好的分辨率和更高的精度</a:t>
            </a:r>
          </a:p>
          <a:p>
            <a:pPr>
              <a:buFont typeface="Arial" pitchFamily="34" charset="0"/>
              <a:buChar char="•"/>
            </a:pPr>
            <a:r>
              <a:rPr lang="zh-CN" altLang="zh-CN" sz="2400" dirty="0" smtClean="0">
                <a:solidFill>
                  <a:schemeClr val="accent1"/>
                </a:solidFill>
              </a:rPr>
              <a:t>可以对没有纹理的物体进行扫描</a:t>
            </a:r>
          </a:p>
          <a:p>
            <a:r>
              <a:rPr lang="en-US" altLang="zh-CN" sz="2400" dirty="0" smtClean="0"/>
              <a:t> </a:t>
            </a:r>
            <a:endParaRPr lang="zh-CN" altLang="zh-CN" sz="2400" dirty="0" smtClean="0"/>
          </a:p>
          <a:p>
            <a:pPr>
              <a:buFont typeface="Arial" pitchFamily="34" charset="0"/>
              <a:buChar char="•"/>
            </a:pPr>
            <a:r>
              <a:rPr lang="zh-CN" altLang="zh-CN" sz="2400" dirty="0" smtClean="0"/>
              <a:t>除非</a:t>
            </a:r>
            <a:r>
              <a:rPr lang="en-US" altLang="zh-CN" sz="2400" dirty="0" smtClean="0"/>
              <a:t>3D</a:t>
            </a:r>
            <a:r>
              <a:rPr lang="zh-CN" altLang="zh-CN" sz="2400" dirty="0" smtClean="0"/>
              <a:t>系统进行了很好的校准，否则不能进行</a:t>
            </a:r>
            <a:r>
              <a:rPr lang="en-US" altLang="zh-CN" sz="2400" dirty="0" smtClean="0"/>
              <a:t>3D</a:t>
            </a:r>
            <a:r>
              <a:rPr lang="zh-CN" altLang="zh-CN" sz="2400" dirty="0" smtClean="0"/>
              <a:t>测量</a:t>
            </a:r>
          </a:p>
          <a:p>
            <a:pPr>
              <a:buFont typeface="Arial" pitchFamily="34" charset="0"/>
              <a:buChar char="•"/>
            </a:pPr>
            <a:r>
              <a:rPr lang="zh-CN" altLang="zh-CN" sz="2400" dirty="0" smtClean="0"/>
              <a:t>需要运动控制来实现</a:t>
            </a:r>
            <a:r>
              <a:rPr lang="en-US" altLang="zh-CN" sz="2400" dirty="0" smtClean="0"/>
              <a:t>3D</a:t>
            </a:r>
            <a:r>
              <a:rPr lang="zh-CN" altLang="zh-CN" sz="2400" dirty="0" smtClean="0"/>
              <a:t>图的重建（除非只需要一个剖面信息）</a:t>
            </a:r>
          </a:p>
          <a:p>
            <a:endParaRPr lang="zh-CN" altLang="en-US" dirty="0"/>
          </a:p>
        </p:txBody>
      </p:sp>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custDataLst>
              <p:tags r:id="rId2"/>
            </p:custDataLst>
          </p:nvPr>
        </p:nvSpPr>
        <p:spPr>
          <a:xfrm>
            <a:off x="215776" y="251445"/>
            <a:ext cx="3069120" cy="435012"/>
          </a:xfrm>
          <a:prstGeom prst="rect">
            <a:avLst/>
          </a:prstGeom>
          <a:noFill/>
          <a:ln>
            <a:noFill/>
          </a:ln>
        </p:spPr>
        <p:txBody>
          <a:bodyPr vert="horz" wrap="square" lIns="90000" tIns="45000" rIns="90000" bIns="45000" anchorCtr="0" compatLnSpc="0">
            <a:spAutoFit/>
          </a:bodyPr>
          <a:lstStyle/>
          <a:p>
            <a:pPr marR="0" lvl="0" indent="0" hangingPunct="0">
              <a:lnSpc>
                <a:spcPct val="100000"/>
              </a:lnSpc>
              <a:spcBef>
                <a:spcPts val="0"/>
              </a:spcBef>
              <a:spcAft>
                <a:spcPts val="0"/>
              </a:spcAft>
              <a:buNone/>
              <a:tabLst/>
            </a:pP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峰值检测应用案例</a:t>
            </a:r>
          </a:p>
        </p:txBody>
      </p:sp>
      <p:pic>
        <p:nvPicPr>
          <p:cNvPr id="3075" name="Picture 3"/>
          <p:cNvPicPr>
            <a:picLocks noChangeAspect="1" noChangeArrowheads="1"/>
          </p:cNvPicPr>
          <p:nvPr/>
        </p:nvPicPr>
        <p:blipFill>
          <a:blip r:embed="rId5" cstate="print"/>
          <a:srcRect/>
          <a:stretch>
            <a:fillRect/>
          </a:stretch>
        </p:blipFill>
        <p:spPr bwMode="auto">
          <a:xfrm>
            <a:off x="71760" y="827225"/>
            <a:ext cx="9720833" cy="6133233"/>
          </a:xfrm>
          <a:prstGeom prst="rect">
            <a:avLst/>
          </a:prstGeom>
          <a:noFill/>
          <a:ln w="9525">
            <a:noFill/>
            <a:miter lim="800000"/>
            <a:headEnd/>
            <a:tailEnd/>
          </a:ln>
        </p:spPr>
      </p:pic>
      <p:sp>
        <p:nvSpPr>
          <p:cNvPr id="4" name="Rectangle 3"/>
          <p:cNvSpPr/>
          <p:nvPr/>
        </p:nvSpPr>
        <p:spPr>
          <a:xfrm>
            <a:off x="2232000" y="971525"/>
            <a:ext cx="1659429" cy="369332"/>
          </a:xfrm>
          <a:prstGeom prst="rect">
            <a:avLst/>
          </a:prstGeom>
        </p:spPr>
        <p:txBody>
          <a:bodyPr wrap="none">
            <a:spAutoFit/>
          </a:bodyPr>
          <a:lstStyle/>
          <a:p>
            <a:r>
              <a:rPr lang="zh-CN" altLang="zh-CN" dirty="0" smtClean="0"/>
              <a:t>表面</a:t>
            </a:r>
            <a:r>
              <a:rPr lang="en-US" altLang="zh-CN" dirty="0" smtClean="0"/>
              <a:t>/</a:t>
            </a:r>
            <a:r>
              <a:rPr lang="zh-CN" altLang="zh-CN" dirty="0" smtClean="0"/>
              <a:t>形状检测</a:t>
            </a:r>
            <a:endParaRPr lang="zh-CN" altLang="zh-CN" dirty="0"/>
          </a:p>
        </p:txBody>
      </p:sp>
      <p:sp>
        <p:nvSpPr>
          <p:cNvPr id="5" name="Rectangle 4"/>
          <p:cNvSpPr/>
          <p:nvPr/>
        </p:nvSpPr>
        <p:spPr>
          <a:xfrm>
            <a:off x="287784" y="2987749"/>
            <a:ext cx="1890261" cy="369332"/>
          </a:xfrm>
          <a:prstGeom prst="rect">
            <a:avLst/>
          </a:prstGeom>
        </p:spPr>
        <p:txBody>
          <a:bodyPr wrap="none">
            <a:spAutoFit/>
          </a:bodyPr>
          <a:lstStyle/>
          <a:p>
            <a:r>
              <a:rPr lang="zh-CN" altLang="zh-CN" dirty="0" smtClean="0"/>
              <a:t>存在</a:t>
            </a:r>
            <a:r>
              <a:rPr lang="en-US" altLang="zh-CN" dirty="0" smtClean="0"/>
              <a:t>/</a:t>
            </a:r>
            <a:r>
              <a:rPr lang="zh-CN" altLang="zh-CN" dirty="0" smtClean="0"/>
              <a:t>不存在检测</a:t>
            </a:r>
            <a:endParaRPr lang="zh-CN" altLang="zh-CN" dirty="0"/>
          </a:p>
        </p:txBody>
      </p:sp>
      <p:sp>
        <p:nvSpPr>
          <p:cNvPr id="6" name="Rectangle 5"/>
          <p:cNvSpPr/>
          <p:nvPr/>
        </p:nvSpPr>
        <p:spPr>
          <a:xfrm>
            <a:off x="4464248" y="2771725"/>
            <a:ext cx="1107996" cy="369332"/>
          </a:xfrm>
          <a:prstGeom prst="rect">
            <a:avLst/>
          </a:prstGeom>
        </p:spPr>
        <p:txBody>
          <a:bodyPr wrap="none">
            <a:spAutoFit/>
          </a:bodyPr>
          <a:lstStyle/>
          <a:p>
            <a:r>
              <a:rPr lang="zh-CN" altLang="zh-CN" dirty="0" smtClean="0"/>
              <a:t>仪器工业</a:t>
            </a:r>
            <a:endParaRPr lang="zh-CN" altLang="zh-CN" dirty="0"/>
          </a:p>
        </p:txBody>
      </p:sp>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Forma libre"/>
          <p:cNvSpPr/>
          <p:nvPr>
            <p:custDataLst>
              <p:tags r:id="rId2"/>
            </p:custDataLst>
          </p:nvPr>
        </p:nvSpPr>
        <p:spPr>
          <a:xfrm>
            <a:off x="217440" y="284040"/>
            <a:ext cx="8199360" cy="40320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4440" rIns="90000" bIns="45000" anchor="t" anchorCtr="0" compatLnSpc="0"/>
          <a:lstStyle/>
          <a:p>
            <a:pPr marR="0" lvl="0" indent="0" hangingPunct="0">
              <a:lnSpc>
                <a:spcPct val="93000"/>
              </a:lnSpc>
              <a:spcBef>
                <a:spcPts val="0"/>
              </a:spcBef>
              <a:spcAft>
                <a:spcPts val="0"/>
              </a:spcAft>
              <a:buNone/>
              <a:tabLst/>
            </a:pP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对直线和角度扫描的尺寸校准</a:t>
            </a:r>
            <a:endParaRPr lang="en-US" sz="2200" b="1" dirty="0">
              <a:solidFill>
                <a:schemeClr val="tx2">
                  <a:lumMod val="60000"/>
                  <a:lumOff val="40000"/>
                </a:schemeClr>
              </a:solidFill>
              <a:latin typeface="Impact" pitchFamily="34" charset="0"/>
              <a:ea typeface="HG Mincho Light J" pitchFamily="2"/>
              <a:cs typeface="Aharoni" pitchFamily="2" charset="-79"/>
            </a:endParaRPr>
          </a:p>
        </p:txBody>
      </p:sp>
      <p:pic>
        <p:nvPicPr>
          <p:cNvPr id="3" name="2 Imagen"/>
          <p:cNvPicPr>
            <a:picLocks noChangeAspect="1"/>
          </p:cNvPicPr>
          <p:nvPr/>
        </p:nvPicPr>
        <p:blipFill>
          <a:blip r:embed="rId7" cstate="print">
            <a:lum/>
            <a:alphaModFix/>
          </a:blip>
          <a:srcRect/>
          <a:stretch>
            <a:fillRect/>
          </a:stretch>
        </p:blipFill>
        <p:spPr>
          <a:xfrm>
            <a:off x="2970359" y="1808570"/>
            <a:ext cx="1277865" cy="1358348"/>
          </a:xfrm>
          <a:prstGeom prst="rect">
            <a:avLst/>
          </a:prstGeom>
          <a:noFill/>
          <a:ln>
            <a:noFill/>
          </a:ln>
        </p:spPr>
      </p:pic>
      <p:sp>
        <p:nvSpPr>
          <p:cNvPr id="22" name="AutoShape 2" descr="3D-MVL_metric_calibrate.vi"/>
          <p:cNvSpPr>
            <a:spLocks noChangeAspect="1" noChangeArrowheads="1"/>
          </p:cNvSpPr>
          <p:nvPr>
            <p:custDataLst>
              <p:tags r:id="rId3"/>
            </p:custDataLst>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dirty="0"/>
          </a:p>
        </p:txBody>
      </p:sp>
      <p:pic>
        <p:nvPicPr>
          <p:cNvPr id="3075" name="Picture 3"/>
          <p:cNvPicPr>
            <a:picLocks noChangeAspect="1" noChangeArrowheads="1"/>
          </p:cNvPicPr>
          <p:nvPr>
            <p:custDataLst>
              <p:tags r:id="rId4"/>
            </p:custDataLst>
          </p:nvPr>
        </p:nvPicPr>
        <p:blipFill>
          <a:blip r:embed="rId8" cstate="print">
            <a:extLst>
              <a:ext uri="{28A0092B-C50C-407E-A947-70E740481C1C}">
                <a14:useLocalDpi xmlns="" xmlns:a14="http://schemas.microsoft.com/office/drawing/2010/main" val="0"/>
              </a:ext>
            </a:extLst>
          </a:blip>
          <a:srcRect/>
          <a:stretch>
            <a:fillRect/>
          </a:stretch>
        </p:blipFill>
        <p:spPr bwMode="auto">
          <a:xfrm>
            <a:off x="217440" y="862391"/>
            <a:ext cx="4347893" cy="685198"/>
          </a:xfrm>
          <a:prstGeom prst="rect">
            <a:avLst/>
          </a:prstGeom>
          <a:noFill/>
          <a:ln w="9525">
            <a:solidFill>
              <a:schemeClr val="tx2">
                <a:lumMod val="60000"/>
                <a:lumOff val="40000"/>
              </a:schemeClr>
            </a:solidFill>
            <a:miter lim="800000"/>
            <a:headEnd/>
            <a:tailEnd/>
          </a:ln>
          <a:effectLst>
            <a:outerShdw dist="35921" dir="2700000" algn="ctr" rotWithShape="0">
              <a:schemeClr val="tx2">
                <a:lumMod val="60000"/>
                <a:lumOff val="40000"/>
              </a:schemeClr>
            </a:outerShdw>
          </a:effectLst>
          <a:extLst>
            <a:ext uri="{909E8E84-426E-40DD-AFC4-6F175D3DCCD1}">
              <a14:hiddenFill xmlns="" xmlns:a14="http://schemas.microsoft.com/office/drawing/2010/main">
                <a:solidFill>
                  <a:schemeClr val="accent1"/>
                </a:solidFill>
              </a14:hiddenFill>
            </a:ext>
          </a:extLst>
        </p:spPr>
      </p:pic>
      <p:pic>
        <p:nvPicPr>
          <p:cNvPr id="23" name="22 Imagen"/>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6853157" y="913619"/>
            <a:ext cx="2072829" cy="2253299"/>
          </a:xfrm>
          <a:prstGeom prst="rect">
            <a:avLst/>
          </a:prstGeom>
        </p:spPr>
      </p:pic>
      <p:pic>
        <p:nvPicPr>
          <p:cNvPr id="24" name="23 Imagen"/>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638541" y="1690127"/>
            <a:ext cx="1590218" cy="1595234"/>
          </a:xfrm>
          <a:prstGeom prst="rect">
            <a:avLst/>
          </a:prstGeom>
        </p:spPr>
      </p:pic>
      <p:pic>
        <p:nvPicPr>
          <p:cNvPr id="4098" name="Picture 2"/>
          <p:cNvPicPr>
            <a:picLocks noChangeAspect="1" noChangeArrowheads="1"/>
          </p:cNvPicPr>
          <p:nvPr/>
        </p:nvPicPr>
        <p:blipFill>
          <a:blip r:embed="rId11" cstate="print"/>
          <a:srcRect/>
          <a:stretch>
            <a:fillRect/>
          </a:stretch>
        </p:blipFill>
        <p:spPr bwMode="auto">
          <a:xfrm>
            <a:off x="215776" y="3456545"/>
            <a:ext cx="9341668" cy="3322526"/>
          </a:xfrm>
          <a:prstGeom prst="rect">
            <a:avLst/>
          </a:prstGeom>
          <a:noFill/>
          <a:ln w="9525">
            <a:noFill/>
            <a:miter lim="800000"/>
            <a:headEnd/>
            <a:tailEnd/>
          </a:ln>
        </p:spPr>
      </p:pic>
      <p:sp>
        <p:nvSpPr>
          <p:cNvPr id="9" name="Rectangle 8"/>
          <p:cNvSpPr/>
          <p:nvPr/>
        </p:nvSpPr>
        <p:spPr>
          <a:xfrm>
            <a:off x="4104208" y="3419797"/>
            <a:ext cx="1107996" cy="369332"/>
          </a:xfrm>
          <a:prstGeom prst="rect">
            <a:avLst/>
          </a:prstGeom>
        </p:spPr>
        <p:txBody>
          <a:bodyPr wrap="none">
            <a:spAutoFit/>
          </a:bodyPr>
          <a:lstStyle/>
          <a:p>
            <a:r>
              <a:rPr lang="zh-CN" altLang="zh-CN" dirty="0" smtClean="0"/>
              <a:t>直线扫描</a:t>
            </a:r>
            <a:endParaRPr lang="zh-CN" altLang="zh-CN" dirty="0"/>
          </a:p>
        </p:txBody>
      </p:sp>
      <p:sp>
        <p:nvSpPr>
          <p:cNvPr id="10" name="Rectangle 9"/>
          <p:cNvSpPr/>
          <p:nvPr/>
        </p:nvSpPr>
        <p:spPr>
          <a:xfrm>
            <a:off x="8856736" y="6444133"/>
            <a:ext cx="930063" cy="369332"/>
          </a:xfrm>
          <a:prstGeom prst="rect">
            <a:avLst/>
          </a:prstGeom>
        </p:spPr>
        <p:txBody>
          <a:bodyPr wrap="none">
            <a:spAutoFit/>
          </a:bodyPr>
          <a:lstStyle/>
          <a:p>
            <a:r>
              <a:rPr lang="zh-CN" altLang="zh-CN" dirty="0" smtClean="0"/>
              <a:t>云点图 </a:t>
            </a:r>
            <a:endParaRPr lang="zh-CN" altLang="zh-CN" dirty="0"/>
          </a:p>
        </p:txBody>
      </p:sp>
      <p:sp>
        <p:nvSpPr>
          <p:cNvPr id="11" name="Rectangle 10"/>
          <p:cNvSpPr/>
          <p:nvPr/>
        </p:nvSpPr>
        <p:spPr>
          <a:xfrm>
            <a:off x="2952080" y="6372125"/>
            <a:ext cx="877163" cy="369332"/>
          </a:xfrm>
          <a:prstGeom prst="rect">
            <a:avLst/>
          </a:prstGeom>
        </p:spPr>
        <p:txBody>
          <a:bodyPr wrap="none">
            <a:spAutoFit/>
          </a:bodyPr>
          <a:lstStyle/>
          <a:p>
            <a:r>
              <a:rPr lang="zh-CN" altLang="zh-CN" dirty="0" smtClean="0"/>
              <a:t>深度图</a:t>
            </a:r>
            <a:endParaRPr lang="zh-CN" altLang="zh-CN" dirty="0"/>
          </a:p>
        </p:txBody>
      </p:sp>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CuadroTexto"/>
          <p:cNvSpPr txBox="1"/>
          <p:nvPr>
            <p:custDataLst>
              <p:tags r:id="rId2"/>
            </p:custDataLst>
          </p:nvPr>
        </p:nvSpPr>
        <p:spPr>
          <a:xfrm>
            <a:off x="314640" y="170280"/>
            <a:ext cx="4258800" cy="435012"/>
          </a:xfrm>
          <a:prstGeom prst="rect">
            <a:avLst/>
          </a:prstGeom>
          <a:noFill/>
          <a:ln>
            <a:noFill/>
          </a:ln>
        </p:spPr>
        <p:txBody>
          <a:bodyPr vert="horz" lIns="90000" tIns="45000" rIns="90000" bIns="45000" anchorCtr="0" compatLnSpc="0">
            <a:spAutoFit/>
          </a:bodyPr>
          <a:lstStyle/>
          <a:p>
            <a:pPr lvl="0" hangingPunct="0"/>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管道直径测试</a:t>
            </a:r>
          </a:p>
        </p:txBody>
      </p:sp>
      <p:sp>
        <p:nvSpPr>
          <p:cNvPr id="14" name="13 CuadroTexto"/>
          <p:cNvSpPr txBox="1"/>
          <p:nvPr>
            <p:custDataLst>
              <p:tags r:id="rId3"/>
            </p:custDataLst>
          </p:nvPr>
        </p:nvSpPr>
        <p:spPr>
          <a:xfrm>
            <a:off x="359792" y="580489"/>
            <a:ext cx="6435360" cy="372431"/>
          </a:xfrm>
          <a:prstGeom prst="rect">
            <a:avLst/>
          </a:prstGeom>
          <a:noFill/>
          <a:ln>
            <a:noFill/>
          </a:ln>
        </p:spPr>
        <p:txBody>
          <a:bodyPr vert="horz" lIns="90000" tIns="45000" rIns="90000" bIns="45000" anchorCtr="0" compatLnSpc="0">
            <a:spAutoFit/>
          </a:bodyPr>
          <a:lstStyle/>
          <a:p>
            <a:pPr marR="0" lvl="0" indent="0" hangingPunct="0">
              <a:lnSpc>
                <a:spcPct val="100000"/>
              </a:lnSpc>
              <a:spcBef>
                <a:spcPts val="0"/>
              </a:spcBef>
              <a:spcAft>
                <a:spcPts val="0"/>
              </a:spcAft>
              <a:buNone/>
              <a:tabLst/>
            </a:pPr>
            <a:r>
              <a:rPr lang="zh-CN" altLang="en-US" b="1" dirty="0" smtClean="0">
                <a:latin typeface="Impact" pitchFamily="34" charset="0"/>
                <a:ea typeface="HG Mincho Light J" pitchFamily="2"/>
                <a:cs typeface="Aharoni" pitchFamily="2" charset="-79"/>
              </a:rPr>
              <a:t>工具：尺寸校准和峰值检测</a:t>
            </a:r>
          </a:p>
        </p:txBody>
      </p:sp>
      <p:pic>
        <p:nvPicPr>
          <p:cNvPr id="5122" name="Picture 2"/>
          <p:cNvPicPr>
            <a:picLocks noChangeAspect="1" noChangeArrowheads="1"/>
          </p:cNvPicPr>
          <p:nvPr/>
        </p:nvPicPr>
        <p:blipFill>
          <a:blip r:embed="rId6" cstate="print"/>
          <a:srcRect/>
          <a:stretch>
            <a:fillRect/>
          </a:stretch>
        </p:blipFill>
        <p:spPr bwMode="auto">
          <a:xfrm>
            <a:off x="144016" y="960020"/>
            <a:ext cx="9864848" cy="5988169"/>
          </a:xfrm>
          <a:prstGeom prst="rect">
            <a:avLst/>
          </a:prstGeom>
          <a:noFill/>
          <a:ln w="9525">
            <a:noFill/>
            <a:miter lim="800000"/>
            <a:headEnd/>
            <a:tailEnd/>
          </a:ln>
        </p:spPr>
      </p:pic>
      <p:sp>
        <p:nvSpPr>
          <p:cNvPr id="5" name="Rectangle 4"/>
          <p:cNvSpPr/>
          <p:nvPr/>
        </p:nvSpPr>
        <p:spPr>
          <a:xfrm>
            <a:off x="2304008" y="3347789"/>
            <a:ext cx="1160895" cy="369332"/>
          </a:xfrm>
          <a:prstGeom prst="rect">
            <a:avLst/>
          </a:prstGeom>
        </p:spPr>
        <p:txBody>
          <a:bodyPr wrap="none">
            <a:spAutoFit/>
          </a:bodyPr>
          <a:lstStyle/>
          <a:p>
            <a:r>
              <a:rPr lang="zh-CN" altLang="zh-CN" dirty="0" smtClean="0"/>
              <a:t>待测物体</a:t>
            </a:r>
            <a:r>
              <a:rPr lang="en-US" altLang="zh-CN" dirty="0" smtClean="0"/>
              <a:t> </a:t>
            </a:r>
            <a:endParaRPr lang="zh-CN" altLang="zh-CN" dirty="0"/>
          </a:p>
        </p:txBody>
      </p:sp>
      <p:sp>
        <p:nvSpPr>
          <p:cNvPr id="6" name="Rectangle 5"/>
          <p:cNvSpPr/>
          <p:nvPr/>
        </p:nvSpPr>
        <p:spPr>
          <a:xfrm>
            <a:off x="3744168" y="3131765"/>
            <a:ext cx="1107996" cy="369332"/>
          </a:xfrm>
          <a:prstGeom prst="rect">
            <a:avLst/>
          </a:prstGeom>
        </p:spPr>
        <p:txBody>
          <a:bodyPr wrap="none">
            <a:spAutoFit/>
          </a:bodyPr>
          <a:lstStyle/>
          <a:p>
            <a:r>
              <a:rPr lang="zh-CN" altLang="en-US" dirty="0" smtClean="0"/>
              <a:t>尺寸</a:t>
            </a:r>
            <a:r>
              <a:rPr lang="zh-CN" altLang="zh-CN" dirty="0" smtClean="0"/>
              <a:t>校准</a:t>
            </a:r>
            <a:endParaRPr lang="zh-CN" altLang="en-US" dirty="0"/>
          </a:p>
        </p:txBody>
      </p:sp>
      <p:sp>
        <p:nvSpPr>
          <p:cNvPr id="7" name="Rectangle 6"/>
          <p:cNvSpPr/>
          <p:nvPr/>
        </p:nvSpPr>
        <p:spPr>
          <a:xfrm>
            <a:off x="1655936" y="7010905"/>
            <a:ext cx="1107996" cy="369332"/>
          </a:xfrm>
          <a:prstGeom prst="rect">
            <a:avLst/>
          </a:prstGeom>
        </p:spPr>
        <p:txBody>
          <a:bodyPr wrap="none">
            <a:spAutoFit/>
          </a:bodyPr>
          <a:lstStyle/>
          <a:p>
            <a:r>
              <a:rPr lang="zh-CN" altLang="zh-CN" dirty="0" smtClean="0"/>
              <a:t>激光投影</a:t>
            </a:r>
            <a:endParaRPr lang="zh-CN" altLang="zh-CN" dirty="0"/>
          </a:p>
        </p:txBody>
      </p:sp>
      <p:sp>
        <p:nvSpPr>
          <p:cNvPr id="8" name="Rectangle 7"/>
          <p:cNvSpPr/>
          <p:nvPr/>
        </p:nvSpPr>
        <p:spPr>
          <a:xfrm>
            <a:off x="3744168" y="7010905"/>
            <a:ext cx="1683474" cy="369332"/>
          </a:xfrm>
          <a:prstGeom prst="rect">
            <a:avLst/>
          </a:prstGeom>
        </p:spPr>
        <p:txBody>
          <a:bodyPr wrap="none">
            <a:spAutoFit/>
          </a:bodyPr>
          <a:lstStyle/>
          <a:p>
            <a:r>
              <a:rPr lang="zh-CN" altLang="zh-CN" dirty="0" smtClean="0"/>
              <a:t>峰值检测</a:t>
            </a:r>
            <a:r>
              <a:rPr lang="en-US" altLang="zh-CN" dirty="0" smtClean="0"/>
              <a:t>(2.5D)</a:t>
            </a:r>
            <a:endParaRPr lang="zh-CN" altLang="zh-CN" dirty="0"/>
          </a:p>
        </p:txBody>
      </p:sp>
      <p:sp>
        <p:nvSpPr>
          <p:cNvPr id="9" name="Rectangle 8"/>
          <p:cNvSpPr/>
          <p:nvPr/>
        </p:nvSpPr>
        <p:spPr>
          <a:xfrm>
            <a:off x="6048424" y="6876181"/>
            <a:ext cx="2291012" cy="369332"/>
          </a:xfrm>
          <a:prstGeom prst="rect">
            <a:avLst/>
          </a:prstGeom>
        </p:spPr>
        <p:txBody>
          <a:bodyPr wrap="none">
            <a:spAutoFit/>
          </a:bodyPr>
          <a:lstStyle/>
          <a:p>
            <a:r>
              <a:rPr lang="en-US" altLang="zh-CN" dirty="0" smtClean="0"/>
              <a:t>3D</a:t>
            </a:r>
            <a:r>
              <a:rPr lang="zh-CN" altLang="zh-CN" dirty="0" smtClean="0"/>
              <a:t>重建以及圆周拟合</a:t>
            </a:r>
            <a:endParaRPr lang="zh-CN" altLang="zh-CN" dirty="0"/>
          </a:p>
        </p:txBody>
      </p:sp>
      <p:sp>
        <p:nvSpPr>
          <p:cNvPr id="10" name="Rectangle 9"/>
          <p:cNvSpPr/>
          <p:nvPr/>
        </p:nvSpPr>
        <p:spPr>
          <a:xfrm>
            <a:off x="8568704" y="5652045"/>
            <a:ext cx="1136850" cy="369332"/>
          </a:xfrm>
          <a:prstGeom prst="rect">
            <a:avLst/>
          </a:prstGeom>
        </p:spPr>
        <p:txBody>
          <a:bodyPr wrap="none">
            <a:spAutoFit/>
          </a:bodyPr>
          <a:lstStyle/>
          <a:p>
            <a:r>
              <a:rPr lang="en-US" altLang="zh-CN" dirty="0" smtClean="0"/>
              <a:t>3D</a:t>
            </a:r>
            <a:r>
              <a:rPr lang="zh-CN" altLang="zh-CN" dirty="0" smtClean="0"/>
              <a:t>坐标系</a:t>
            </a:r>
            <a:endParaRPr lang="zh-CN" altLang="zh-CN" dirty="0"/>
          </a:p>
        </p:txBody>
      </p:sp>
      <p:sp>
        <p:nvSpPr>
          <p:cNvPr id="11" name="Rectangle 10"/>
          <p:cNvSpPr/>
          <p:nvPr/>
        </p:nvSpPr>
        <p:spPr>
          <a:xfrm>
            <a:off x="8496696" y="3203773"/>
            <a:ext cx="1107996" cy="369332"/>
          </a:xfrm>
          <a:prstGeom prst="rect">
            <a:avLst/>
          </a:prstGeom>
        </p:spPr>
        <p:txBody>
          <a:bodyPr wrap="none">
            <a:spAutoFit/>
          </a:bodyPr>
          <a:lstStyle/>
          <a:p>
            <a:r>
              <a:rPr lang="zh-CN" altLang="zh-CN" dirty="0" smtClean="0"/>
              <a:t>半径估计</a:t>
            </a:r>
            <a:endParaRPr lang="zh-CN" altLang="zh-CN" dirty="0"/>
          </a:p>
        </p:txBody>
      </p:sp>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6" cstate="print"/>
          <a:srcRect/>
          <a:stretch>
            <a:fillRect/>
          </a:stretch>
        </p:blipFill>
        <p:spPr bwMode="auto">
          <a:xfrm>
            <a:off x="431800" y="1115541"/>
            <a:ext cx="4095750" cy="5257800"/>
          </a:xfrm>
          <a:prstGeom prst="rect">
            <a:avLst/>
          </a:prstGeom>
          <a:noFill/>
          <a:ln w="9525">
            <a:noFill/>
            <a:miter lim="800000"/>
            <a:headEnd/>
            <a:tailEnd/>
          </a:ln>
        </p:spPr>
      </p:pic>
      <p:sp>
        <p:nvSpPr>
          <p:cNvPr id="2" name="1 CuadroTexto"/>
          <p:cNvSpPr txBox="1"/>
          <p:nvPr>
            <p:custDataLst>
              <p:tags r:id="rId2"/>
            </p:custDataLst>
          </p:nvPr>
        </p:nvSpPr>
        <p:spPr>
          <a:xfrm>
            <a:off x="493034" y="408371"/>
            <a:ext cx="4475270" cy="435012"/>
          </a:xfrm>
          <a:prstGeom prst="rect">
            <a:avLst/>
          </a:prstGeom>
          <a:noFill/>
          <a:ln>
            <a:noFill/>
          </a:ln>
        </p:spPr>
        <p:txBody>
          <a:bodyPr vert="horz" wrap="square" lIns="90000" tIns="45000" rIns="90000" bIns="45000" anchorCtr="0" compatLnSpc="0">
            <a:spAutoFit/>
          </a:bodyPr>
          <a:lstStyle/>
          <a:p>
            <a:pPr marR="0" lvl="0" indent="0" hangingPunct="0">
              <a:lnSpc>
                <a:spcPct val="100000"/>
              </a:lnSpc>
              <a:spcBef>
                <a:spcPts val="0"/>
              </a:spcBef>
              <a:spcAft>
                <a:spcPts val="0"/>
              </a:spcAft>
              <a:buNone/>
              <a:tabLst/>
            </a:pPr>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尺寸测量应用案例 （体积测量）</a:t>
            </a:r>
          </a:p>
        </p:txBody>
      </p:sp>
      <p:pic>
        <p:nvPicPr>
          <p:cNvPr id="7" name="cocos_crop.avi">
            <a:hlinkClick r:id="" action="ppaction://media"/>
          </p:cNvPr>
          <p:cNvPicPr>
            <a:picLocks noChangeAspect="1"/>
          </p:cNvPicPr>
          <p:nvPr>
            <a:videoFile r:link="rId3"/>
            <p:extLst>
              <p:ext uri="{DAA4B4D4-6D71-4841-9C94-3DE7FCFB9230}">
                <p14:media xmlns="" xmlns:p14="http://schemas.microsoft.com/office/powerpoint/2010/main" r:embed="rId7"/>
              </p:ext>
            </p:extLst>
          </p:nvPr>
        </p:nvPicPr>
        <p:blipFill>
          <a:blip r:embed="rId8" cstate="print"/>
          <a:stretch>
            <a:fillRect/>
          </a:stretch>
        </p:blipFill>
        <p:spPr>
          <a:xfrm>
            <a:off x="4968304" y="1976230"/>
            <a:ext cx="5013177" cy="4010542"/>
          </a:xfrm>
          <a:prstGeom prst="rect">
            <a:avLst/>
          </a:prstGeom>
        </p:spPr>
      </p:pic>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25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7"/>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custDataLst>
              <p:tags r:id="rId2"/>
            </p:custDataLst>
          </p:nvPr>
        </p:nvSpPr>
        <p:spPr>
          <a:xfrm>
            <a:off x="315360" y="580489"/>
            <a:ext cx="5894280" cy="372431"/>
          </a:xfrm>
          <a:prstGeom prst="rect">
            <a:avLst/>
          </a:prstGeom>
          <a:noFill/>
          <a:ln>
            <a:noFill/>
          </a:ln>
        </p:spPr>
        <p:txBody>
          <a:bodyPr vert="horz" lIns="90000" tIns="45000" rIns="90000" bIns="45000" anchorCtr="0" compatLnSpc="0">
            <a:spAutoFit/>
          </a:bodyPr>
          <a:lstStyle/>
          <a:p>
            <a:pPr marR="0" lvl="0" indent="0" hangingPunct="0">
              <a:lnSpc>
                <a:spcPct val="100000"/>
              </a:lnSpc>
              <a:spcBef>
                <a:spcPts val="0"/>
              </a:spcBef>
              <a:spcAft>
                <a:spcPts val="0"/>
              </a:spcAft>
              <a:buNone/>
              <a:tabLst/>
            </a:pPr>
            <a:r>
              <a:rPr lang="zh-CN" altLang="en-US" b="1" dirty="0" smtClean="0">
                <a:latin typeface="Impact" pitchFamily="34" charset="0"/>
                <a:ea typeface="HG Mincho Light J" pitchFamily="2"/>
                <a:cs typeface="Aharoni" pitchFamily="2" charset="-79"/>
              </a:rPr>
              <a:t>工具：尺寸校准和峰值检测</a:t>
            </a:r>
          </a:p>
        </p:txBody>
      </p:sp>
      <p:sp>
        <p:nvSpPr>
          <p:cNvPr id="3" name="2 CuadroTexto"/>
          <p:cNvSpPr txBox="1"/>
          <p:nvPr>
            <p:custDataLst>
              <p:tags r:id="rId3"/>
            </p:custDataLst>
          </p:nvPr>
        </p:nvSpPr>
        <p:spPr>
          <a:xfrm>
            <a:off x="315360" y="170280"/>
            <a:ext cx="4958639" cy="435012"/>
          </a:xfrm>
          <a:prstGeom prst="rect">
            <a:avLst/>
          </a:prstGeom>
          <a:noFill/>
          <a:ln>
            <a:noFill/>
          </a:ln>
        </p:spPr>
        <p:txBody>
          <a:bodyPr vert="horz" lIns="90000" tIns="45000" rIns="90000" bIns="45000" anchorCtr="0" compatLnSpc="0">
            <a:spAutoFit/>
          </a:bodyPr>
          <a:lstStyle/>
          <a:p>
            <a:pPr hangingPunct="0"/>
            <a:r>
              <a:rPr lang="zh-CN" altLang="en-US" sz="2200" b="1" dirty="0" smtClean="0">
                <a:solidFill>
                  <a:schemeClr val="tx2">
                    <a:lumMod val="60000"/>
                    <a:lumOff val="40000"/>
                  </a:schemeClr>
                </a:solidFill>
                <a:latin typeface="Impact" pitchFamily="34" charset="0"/>
                <a:ea typeface="HG Mincho Light J" pitchFamily="2"/>
                <a:cs typeface="Aharoni" pitchFamily="2" charset="-79"/>
              </a:rPr>
              <a:t>体积增量计算</a:t>
            </a:r>
          </a:p>
        </p:txBody>
      </p:sp>
      <p:pic>
        <p:nvPicPr>
          <p:cNvPr id="8" name="7 Imagen"/>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5040312" y="1835621"/>
            <a:ext cx="4651785" cy="3096344"/>
          </a:xfrm>
          <a:prstGeom prst="rect">
            <a:avLst/>
          </a:prstGeom>
        </p:spPr>
      </p:pic>
      <p:pic>
        <p:nvPicPr>
          <p:cNvPr id="7170" name="Picture 2"/>
          <p:cNvPicPr>
            <a:picLocks noChangeAspect="1" noChangeArrowheads="1"/>
          </p:cNvPicPr>
          <p:nvPr/>
        </p:nvPicPr>
        <p:blipFill>
          <a:blip r:embed="rId7" cstate="print"/>
          <a:srcRect/>
          <a:stretch>
            <a:fillRect/>
          </a:stretch>
        </p:blipFill>
        <p:spPr bwMode="auto">
          <a:xfrm>
            <a:off x="2015976" y="4427909"/>
            <a:ext cx="2886075" cy="2343150"/>
          </a:xfrm>
          <a:prstGeom prst="rect">
            <a:avLst/>
          </a:prstGeom>
          <a:noFill/>
          <a:ln w="9525">
            <a:noFill/>
            <a:miter lim="800000"/>
            <a:headEnd/>
            <a:tailEnd/>
          </a:ln>
        </p:spPr>
      </p:pic>
      <p:pic>
        <p:nvPicPr>
          <p:cNvPr id="7171" name="Picture 3"/>
          <p:cNvPicPr>
            <a:picLocks noChangeAspect="1" noChangeArrowheads="1"/>
          </p:cNvPicPr>
          <p:nvPr/>
        </p:nvPicPr>
        <p:blipFill>
          <a:blip r:embed="rId8" cstate="print"/>
          <a:srcRect/>
          <a:stretch>
            <a:fillRect/>
          </a:stretch>
        </p:blipFill>
        <p:spPr bwMode="auto">
          <a:xfrm>
            <a:off x="143767" y="1043533"/>
            <a:ext cx="3275391" cy="3168352"/>
          </a:xfrm>
          <a:prstGeom prst="rect">
            <a:avLst/>
          </a:prstGeom>
          <a:noFill/>
          <a:ln w="9525">
            <a:noFill/>
            <a:miter lim="800000"/>
            <a:headEnd/>
            <a:tailEnd/>
          </a:ln>
        </p:spPr>
      </p:pic>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property id=&quot;20141&quot; value=&quot;3DMVL: Benefits of 3D processing&quot;/&gt;&lt;property id=&quot;20142&quot; value=&quot;This presentation summarizes the benefits of 3D processing and presents some application examples that can be perform with the 3DMVL package for LabVIEW.&quot;/&gt;&lt;property id=&quot;20144&quot; value=&quot;1&quot;/&gt;&lt;property id=&quot;20146&quot; value=&quot;0&quot;/&gt;&lt;property id=&quot;20147&quot; value=&quot;0&quot;/&gt;&lt;property id=&quot;20148&quot; value=&quot;5&quot;/&gt;&lt;property id=&quot;20180&quot; value=&quot;0&quot;/&gt;&lt;property id=&quot;20181&quot; value=&quot;0&quot;/&gt;&lt;property id=&quot;20182&quot; value=&quot;0&quot;/&gt;&lt;property id=&quot;20183&quot; value=&quot;1&quot;/&gt;&lt;property id=&quot;20184&quot; value=&quot;7&quot;/&gt;&lt;property id=&quot;20193&quot; value=&quot;-1&quot;/&gt;&lt;property id=&quot;20221&quot; value=&quot;S:\AQSENSE\&quot;/&gt;&lt;property id=&quot;20224&quot; value=&quot;C:\Users\danielm\Desktop&quot;/&gt;&lt;property id=&quot;20250&quot; value=&quot;0&quot;/&gt;&lt;property id=&quot;20251&quot; value=&quot;1&quot;/&gt;&lt;property id=&quot;20259&quot; value=&quot;0&quot;/&gt;&lt;property id=&quot;20501&quot; value=&quot;C:\Users\user\Desktop\webinarNI\publish\&quot;/&gt;&lt;property id=&quot;20700&quot; value=&quot;0&quot;/&gt;&lt;object type=&quot;2&quot; unique_id=&quot;10002&quot;&gt;&lt;object type=&quot;3&quot; unique_id=&quot;10003&quot;&gt;&lt;property id=&quot;20148&quot; value=&quot;5&quot;/&gt;&lt;property id=&quot;20300&quot; value=&quot;Slide 1&quot;/&gt;&lt;property id=&quot;20303&quot; value=&quot;-1&quot;/&gt;&lt;property id=&quot;20307&quot; value=&quot;256&quot;/&gt;&lt;property id=&quot;20309&quot; value=&quot;-1&quot;/&gt;&lt;/object&gt;&lt;object type=&quot;3&quot; unique_id=&quot;10006&quot;&gt;&lt;property id=&quot;20148&quot; value=&quot;5&quot;/&gt;&lt;property id=&quot;20300&quot; value=&quot;Slide 3&quot;/&gt;&lt;property id=&quot;20303&quot; value=&quot;-1&quot;/&gt;&lt;property id=&quot;20307&quot; value=&quot;259&quot;/&gt;&lt;property id=&quot;20309&quot; value=&quot;-1&quot;/&gt;&lt;/object&gt;&lt;object type=&quot;3&quot; unique_id=&quot;10007&quot;&gt;&lt;property id=&quot;20148&quot; value=&quot;5&quot;/&gt;&lt;property id=&quot;20300&quot; value=&quot;Slide 4&quot;/&gt;&lt;property id=&quot;20303&quot; value=&quot;-1&quot;/&gt;&lt;property id=&quot;20307&quot; value=&quot;260&quot;/&gt;&lt;property id=&quot;20309&quot; value=&quot;-1&quot;/&gt;&lt;/object&gt;&lt;object type=&quot;3&quot; unique_id=&quot;10008&quot;&gt;&lt;property id=&quot;20148&quot; value=&quot;5&quot;/&gt;&lt;property id=&quot;20300&quot; value=&quot;Slide 5&quot;/&gt;&lt;property id=&quot;20303&quot; value=&quot;-1&quot;/&gt;&lt;property id=&quot;20307&quot; value=&quot;261&quot;/&gt;&lt;property id=&quot;20309&quot; value=&quot;-1&quot;/&gt;&lt;/object&gt;&lt;object type=&quot;3&quot; unique_id=&quot;10010&quot;&gt;&lt;property id=&quot;20148&quot; value=&quot;5&quot;/&gt;&lt;property id=&quot;20300&quot; value=&quot;Slide 6&quot;/&gt;&lt;property id=&quot;20303&quot; value=&quot;-1&quot;/&gt;&lt;property id=&quot;20307&quot; value=&quot;263&quot;/&gt;&lt;property id=&quot;20309&quot; value=&quot;-1&quot;/&gt;&lt;/object&gt;&lt;object type=&quot;3&quot; unique_id=&quot;10011&quot;&gt;&lt;property id=&quot;20148&quot; value=&quot;5&quot;/&gt;&lt;property id=&quot;20300&quot; value=&quot;Slide 7&quot;/&gt;&lt;property id=&quot;20303&quot; value=&quot;-1&quot;/&gt;&lt;property id=&quot;20307&quot; value=&quot;264&quot;/&gt;&lt;property id=&quot;20309&quot; value=&quot;-1&quot;/&gt;&lt;/object&gt;&lt;object type=&quot;3&quot; unique_id=&quot;10012&quot;&gt;&lt;property id=&quot;20148&quot; value=&quot;5&quot;/&gt;&lt;property id=&quot;20300&quot; value=&quot;Slide 8&quot;/&gt;&lt;property id=&quot;20303&quot; value=&quot;-1&quot;/&gt;&lt;property id=&quot;20307&quot; value=&quot;265&quot;/&gt;&lt;property id=&quot;20309&quot; value=&quot;-1&quot;/&gt;&lt;/object&gt;&lt;object type=&quot;3&quot; unique_id=&quot;10013&quot;&gt;&lt;property id=&quot;20148&quot; value=&quot;5&quot;/&gt;&lt;property id=&quot;20300&quot; value=&quot;Slide 9&quot;/&gt;&lt;property id=&quot;20303&quot; value=&quot;-1&quot;/&gt;&lt;property id=&quot;20307&quot; value=&quot;266&quot;/&gt;&lt;property id=&quot;20309&quot; value=&quot;-1&quot;/&gt;&lt;/object&gt;&lt;object type=&quot;3&quot; unique_id=&quot;10015&quot;&gt;&lt;property id=&quot;20148&quot; value=&quot;5&quot;/&gt;&lt;property id=&quot;20300&quot; value=&quot;Slide 10&quot;/&gt;&lt;property id=&quot;20303&quot; value=&quot;-1&quot;/&gt;&lt;property id=&quot;20307&quot; value=&quot;268&quot;/&gt;&lt;property id=&quot;20309&quot; value=&quot;-1&quot;/&gt;&lt;/object&gt;&lt;object type=&quot;3&quot; unique_id=&quot;10016&quot;&gt;&lt;property id=&quot;20148&quot; value=&quot;5&quot;/&gt;&lt;property id=&quot;20300&quot; value=&quot;Slide 11&quot;/&gt;&lt;property id=&quot;20303&quot; value=&quot;-1&quot;/&gt;&lt;property id=&quot;20307&quot; value=&quot;269&quot;/&gt;&lt;property id=&quot;20309&quot; value=&quot;-1&quot;/&gt;&lt;/object&gt;&lt;object type=&quot;3&quot; unique_id=&quot;10017&quot;&gt;&lt;property id=&quot;20148&quot; value=&quot;5&quot;/&gt;&lt;property id=&quot;20300&quot; value=&quot;Slide 12&quot;/&gt;&lt;property id=&quot;20303&quot; value=&quot;-1&quot;/&gt;&lt;property id=&quot;20307&quot; value=&quot;270&quot;/&gt;&lt;property id=&quot;20309&quot; value=&quot;-1&quot;/&gt;&lt;/object&gt;&lt;object type=&quot;3&quot; unique_id=&quot;10018&quot;&gt;&lt;property id=&quot;20148&quot; value=&quot;5&quot;/&gt;&lt;property id=&quot;20300&quot; value=&quot;Slide 13&quot;/&gt;&lt;property id=&quot;20303&quot; value=&quot;-1&quot;/&gt;&lt;property id=&quot;20307&quot; value=&quot;271&quot;/&gt;&lt;property id=&quot;20309&quot; value=&quot;-1&quot;/&gt;&lt;/object&gt;&lt;object type=&quot;3&quot; unique_id=&quot;10019&quot;&gt;&lt;property id=&quot;20148&quot; value=&quot;5&quot;/&gt;&lt;property id=&quot;20300&quot; value=&quot;Slide 14&quot;/&gt;&lt;property id=&quot;20303&quot; value=&quot;-1&quot;/&gt;&lt;property id=&quot;20307&quot; value=&quot;272&quot;/&gt;&lt;property id=&quot;20309&quot; value=&quot;-1&quot;/&gt;&lt;/object&gt;&lt;object type=&quot;3&quot; unique_id=&quot;10020&quot;&gt;&lt;property id=&quot;20148&quot; value=&quot;5&quot;/&gt;&lt;property id=&quot;20300&quot; value=&quot;Slide 15&quot;/&gt;&lt;property id=&quot;20303&quot; value=&quot;-1&quot;/&gt;&lt;property id=&quot;20307&quot; value=&quot;273&quot;/&gt;&lt;property id=&quot;20309&quot; value=&quot;-1&quot;/&gt;&lt;/object&gt;&lt;object type=&quot;3&quot; unique_id=&quot;10021&quot;&gt;&lt;property id=&quot;20148&quot; value=&quot;5&quot;/&gt;&lt;property id=&quot;20300&quot; value=&quot;Slide 16&quot;/&gt;&lt;property id=&quot;20303&quot; value=&quot;-1&quot;/&gt;&lt;property id=&quot;20307&quot; value=&quot;274&quot;/&gt;&lt;property id=&quot;20309&quot; value=&quot;-1&quot;/&gt;&lt;/object&gt;&lt;object type=&quot;3&quot; unique_id=&quot;10022&quot;&gt;&lt;property id=&quot;20148&quot; value=&quot;5&quot;/&gt;&lt;property id=&quot;20300&quot; value=&quot;Slide 17&quot;/&gt;&lt;property id=&quot;20303&quot; value=&quot;-1&quot;/&gt;&lt;property id=&quot;20307&quot; value=&quot;275&quot;/&gt;&lt;property id=&quot;20309&quot; value=&quot;-1&quot;/&gt;&lt;/object&gt;&lt;object type=&quot;3&quot; unique_id=&quot;10023&quot;&gt;&lt;property id=&quot;20148&quot; value=&quot;5&quot;/&gt;&lt;property id=&quot;20300&quot; value=&quot;Slide 18&quot;/&gt;&lt;property id=&quot;20303&quot; value=&quot;-1&quot;/&gt;&lt;property id=&quot;20307&quot; value=&quot;276&quot;/&gt;&lt;property id=&quot;20309&quot; value=&quot;-1&quot;/&gt;&lt;/object&gt;&lt;object type=&quot;3&quot; unique_id=&quot;10026&quot;&gt;&lt;property id=&quot;20148&quot; value=&quot;5&quot;/&gt;&lt;property id=&quot;20300&quot; value=&quot;Slide 19&quot;/&gt;&lt;property id=&quot;20303&quot; value=&quot;-1&quot;/&gt;&lt;property id=&quot;20307&quot; value=&quot;279&quot;/&gt;&lt;property id=&quot;20309&quot; value=&quot;-1&quot;/&gt;&lt;/object&gt;&lt;object type=&quot;3&quot; unique_id=&quot;10027&quot;&gt;&lt;property id=&quot;20148&quot; value=&quot;5&quot;/&gt;&lt;property id=&quot;20300&quot; value=&quot;Slide 20&quot;/&gt;&lt;property id=&quot;20303&quot; value=&quot;-1&quot;/&gt;&lt;property id=&quot;20307&quot; value=&quot;280&quot;/&gt;&lt;property id=&quot;20309&quot; value=&quot;-1&quot;/&gt;&lt;/object&gt;&lt;object type=&quot;3&quot; unique_id=&quot;10028&quot;&gt;&lt;property id=&quot;20148&quot; value=&quot;5&quot;/&gt;&lt;property id=&quot;20300&quot; value=&quot;Slide 21&quot;/&gt;&lt;property id=&quot;20303&quot; value=&quot;-1&quot;/&gt;&lt;property id=&quot;20307&quot; value=&quot;281&quot;/&gt;&lt;property id=&quot;20309&quot; value=&quot;-1&quot;/&gt;&lt;/object&gt;&lt;object type=&quot;3&quot; unique_id=&quot;10029&quot;&gt;&lt;property id=&quot;20148&quot; value=&quot;5&quot;/&gt;&lt;property id=&quot;20300&quot; value=&quot;Slide 22&quot;/&gt;&lt;property id=&quot;20303&quot; value=&quot;-1&quot;/&gt;&lt;property id=&quot;20307&quot; value=&quot;282&quot;/&gt;&lt;property id=&quot;20309&quot; value=&quot;-1&quot;/&gt;&lt;/object&gt;&lt;object type=&quot;3&quot; unique_id=&quot;10030&quot;&gt;&lt;property id=&quot;20148&quot; value=&quot;5&quot;/&gt;&lt;property id=&quot;20300&quot; value=&quot;Slide 23&quot;/&gt;&lt;property id=&quot;20303&quot; value=&quot;-1&quot;/&gt;&lt;property id=&quot;20307&quot; value=&quot;283&quot;/&gt;&lt;property id=&quot;20309&quot; value=&quot;-1&quot;/&gt;&lt;/object&gt;&lt;object type=&quot;3&quot; unique_id=&quot;10031&quot;&gt;&lt;property id=&quot;20148&quot; value=&quot;5&quot;/&gt;&lt;property id=&quot;20300&quot; value=&quot;Slide 25&quot;/&gt;&lt;property id=&quot;20303&quot; value=&quot;-1&quot;/&gt;&lt;property id=&quot;20307&quot; value=&quot;284&quot;/&gt;&lt;property id=&quot;20309&quot; value=&quot;-1&quot;/&gt;&lt;/object&gt;&lt;object type=&quot;3&quot; unique_id=&quot;10485&quot;&gt;&lt;property id=&quot;20148&quot; value=&quot;5&quot;/&gt;&lt;property id=&quot;20300&quot; value=&quot;Slide 24&quot;/&gt;&lt;property id=&quot;20303&quot; value=&quot;Carles Matabosch Gerones&quot;/&gt;&lt;property id=&quot;20307&quot; value=&quot;285&quot;/&gt;&lt;property id=&quot;20309&quot; value=&quot;10331&quot;/&gt;&lt;/object&gt;&lt;object type=&quot;3&quot; unique_id=&quot;10678&quot;&gt;&lt;property id=&quot;20148&quot; value=&quot;5&quot;/&gt;&lt;property id=&quot;20300&quot; value=&quot;Slide 26&quot;/&gt;&lt;property id=&quot;20303&quot; value=&quot;Carles Matabosch Gerones&quot;/&gt;&lt;property id=&quot;20307&quot; value=&quot;286&quot;/&gt;&lt;property id=&quot;20309&quot; value=&quot;10331&quot;/&gt;&lt;/object&gt;&lt;object type=&quot;3&quot; unique_id=&quot;10781&quot;&gt;&lt;property id=&quot;20148&quot; value=&quot;5&quot;/&gt;&lt;property id=&quot;20300&quot; value=&quot;Slide 2&quot;/&gt;&lt;property id=&quot;20303&quot; value=&quot;Carles Matabosch Gerones&quot;/&gt;&lt;property id=&quot;20307&quot; value=&quot;287&quot;/&gt;&lt;property id=&quot;20309&quot; value=&quot;10331&quot;/&gt;&lt;/object&gt;&lt;/object&gt;&lt;object type=&quot;8&quot; unique_id=&quot;10062&quot;&gt;&lt;/object&gt;&lt;object type=&quot;4&quot; unique_id=&quot;10123&quot;&gt;&lt;object type=&quot;5&quot; unique_id=&quot;10331&quot;&gt;&lt;property id=&quot;20000&quot; value=&quot;0&quot;/&gt;&lt;property id=&quot;20149&quot; value=&quot;Carles Matabosch Gerones&quot;/&gt;&lt;property id=&quot;20150&quot; value=&quot;Technical Director&quot;/&gt;&lt;property id=&quot;20151&quot; value=&quot;barbacoa 101_crop.JPG&quot;/&gt;&lt;property id=&quot;20153&quot; value=&quot;cmatabosch@aqsense.com&quot;/&gt;&lt;property id=&quot;20159&quot; value=&quot;logopetit.png&quot;/&gt;&lt;/object&gt;&lt;/object&gt;&lt;object type=&quot;10&quot; unique_id=&quot;10124&quot;&gt;&lt;object type=&quot;11&quot; unique_id=&quot;10125&quot;&gt;&lt;property id=&quot;20180&quot; value=&quot;0&quot;/&gt;&lt;property id=&quot;20181&quot; value=&quot;0&quot;/&gt;&lt;property id=&quot;20182&quot; value=&quot;0&quot;/&gt;&lt;property id=&quot;20183&quot; value=&quot;1&quot;/&gt;&lt;/object&gt;&lt;object type=&quot;12&quot; unique_id=&quot;10126&quot;&gt;&lt;/object&gt;&lt;object type=&quot;13&quot; unique_id=&quot;11085&quot;&gt;&lt;/object&gt;&lt;/object&gt;&lt;/object&gt;&lt;/database&gt;"/>
  <p:tag name="MMPROD_THEME_BG_IMAGE" val=""/>
  <p:tag name="MMPROD_10331PHOTO" val="/9j/4AAQSkZJRgABAQAAAQABAAD/2wBDAAMCAgMCAgMDAwMEAwMEBQgFBQQEBQoHBwYIDAoMDAsKCwsNDhIQDQ4RDgsLEBYQERMUFRUVDA8XGBYUGBIUFRT/2wBDAQMEBAUEBQkFBQkUDQsNFBQUFBQUFBQUFBQUFBQUFBQUFBQUFBQUFBQUFBQUFBQUFBQUFBQUFBQUFBQUFBQUFBT/wAARCAPGBAU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9U6KKKACiiigAooooAKKKKACiiigAooooAKKKKACiiigAooooAKKKKACiiigAooooAKKKKACiiigAooooAKKKKACiiigAooooAKKKKACiiigAooooAKKKKACiiigAooooAKKKKACiiigAooooAKKKKACiiigAooooAa3UV8Q/tps4+J1h+9IH9mBQnrln5/A/zr7ePX6V8SftsTH/AIWFp+0lWTTo8EAc5kkzk+mDXbhP4nyGj5NuotiEvyVwoA59DVWdI7MoWAUyDcp6HAPJ/PNXtS3SXTpgEvIEDkkAcdcY/wA4rk768Nz4gC+aLqOE7Y8qQNvII+mQTSnfm0LTsTahdkmQomyMMdvI+Ydc8VbeVtM0xFuB/pL/ADN8oJAOCBn6VQ1C2+13iwpgRYxhBgg8dP1q8bRrq9JLl28sA7znbgH/AArMu7dh1o62kMrRohlRSVyCDuODgflVCSZ/s91IzEyEHZk45x2/Kr90fs9oGBDsWOR3/wA81h3MRjTZ1YjK5OetGlg1LGlSXBs1nk3LFJLgkkZyAMnFS3F15igZwJDgZ6//AFqetswtoArAJtyQDkZxjOKkOjqlvFPcvtV2woU547/TtRbqHKZivE7OM52HDe/+NV7KeO9zOIpFAPylxjoTngjvxVsQo0bhF4B455OD3/CmTusYijjUAsMtyT1PH4UA11LAVrmIltqqxICjGT+AFEsqW1vMcByNwRBwSSOOfTOKSS5FpaMRGHOMA9ccdapwtI9x86gsih2xx9OKglt2JIdMa3gLzgBHOSp6ZJzjPXrVguHYJGAqDHy5yMVW2XE4lkfJCy5VDwDwCOvFS29sILaB2UrK4LOG6jPT2qr6XBPTUJmVJRuClwQVyMjA96tRIJg8kigRngDJPOe/4VCIIwSXOHUDrkg+mMVYv7iOKKKNJBh+SM4OaatuVvqZ9/m5G4OnlpxnAJGD0qhBB9olS5AA8oHLEgZ5Hard3PJLDHFGdqRgkbSBnr19azbWwmmjL7+MDIzgcdc02ToW7+a4u0RIvuKQ5BHGO/41bMywgQxBSi4O7BDdOc81XgtJWiA81kbOCVPGOv8AhTntmt1Ekku9yOSetG5XQsSSQQFR1ZuDxyKV33zZK4RRkKOuO+aqCM3dwrx5KHBznFS6iBa/N5uN67SN2TzwKQJXK7XT3EpyqnBKqe4Gc1dgJtoml3YVEJKtgBsYOPrVLT7Ty5nlY7zjPXgAChpwRNGsTvNIwOScBQR6Hg0aWBx6E/npPGLgbiGGcHOBmnQzbFkwiSI68sRyDx09+KfY2bQwM0ozjqm45wB2HSo7CT7RPKWASMHKhVx370kCWo6zRSTLJExRuufXnH9abCS0obGCeAMZOOcH9astcBEct8xGcL2zzjPtUNrckW4PHmqOcE4BPbNMclYrutwsZAdA2ctuBBx2HGalt0AhJbgEfex0qNXYQku6qzMCATknB5qzLIqBFyrHAzg5xkccU1tYj0KMi7p/JUBgQMnHbIqyHCxlQu0ZwBj+tIVKxtKyjKgnI6nB9qr/AGloo41zkuCw3DJwSP8A61JoB13LHADjliMg9ecVHbKo8orKJJWUM3y4AyDgc0lxCFZ2LAogIDBTyccY/Ork5FxPJMqojBFAGSBwAP6VC8wu3uPtrdUmMxkBbHAIyD7VV2SSXiHDEBuQCOnvmnhwSjKTgDj0BoZXExO7BIzkf5+tJoq2g65k3HeCQAcAZx0qsJguHZQVIwOec06cmUADsMZqCQBY268AYHWmtCFdaEAuPMkk3Z2EEAYzVu32hfMK5JYAZHA64qtaQiRwodUJOctnGKdcvuBVCVAJ5z39RQWtyn/aDpeyqAFQsQeBzyO9TXO28wZGY+USQAcjPp+oqh9mMEw64I5JOCSe9WJpyluuM7mIUkc96m1mQk0y5b5aNQACMAe/+eKrXNv8vHOW5GOfrViO7W3jB28Zzktjrx071HeNsiJDqCw9M47003ez2G/I1fhbZxXXxCtPPiMjW8EksW0ZAY4Xn8D+tfVq28R0gSAMhjizleoIr5W+DQaX4n2QJKQrayNIRwCAVOD+VfWFi32q0l3EMrgqVGQOleJiv4uhktGZNrM91apJINroST6ntmopbT7RcDdHvZASp6HpU/lrF5gXgFjwTkCqkzETxFSwOfmIJxXMrGqWhYs7We6tLmHAyAxbIC4yO5zzVPQ3WULCwRiAACOuAMZrR06SNba7mGQx4bacE4z19sVneH7fzkMhHlt82FY84BPpV9NASe5sStHJcBMgEKSrMOFPY5/OqWo/vokXldrE8EEYxx+v86jlZj9qjQr+7IJUnJwR+dQC8LEIQSdoIBGOKz6alqVh8TvKmGYlkBIzk4Gas6bdGaUzSZLHhTjGPU/nUVrEI0nbHzbMAA8cnvVGxvmtluI5Dz0jAHJycf1o3Glq2XrlQJnYMSTgHnORTbiQiDzQmSrhSxbAxz+fSrYtDJaRqF+cE72UduKpIQ1k0UilkdjnucA8H8qLiY6Rv36v/DgDjgZ/zmk8qS43w52RyAAyZ9SR+lOlh8pyBkqCCF9MUum3IRp96D5ckb8YGBnPNMzV77EOmwPpmoTxEh0jO0kDJ4GM579qn1RwzIScggDAHoaZFbEWnnyOhaQFzIeBjnjH4CooleZI2PJPQAdc05WNY2LDsvlPsU5JwMHJ/Cks1ZxIzg+WSQTwMEHmq97MbObaN244AUDke9S2MqmAkLvIJ3kkk5PPSp5bg1YrXMayzgo5A24HTnmmxtJCrQspdGHUgHHSpFcveqWTaCTx0wKkuyoumOdiBRhc5zj3oSsLVlfy1kYgMQADgdqfG8lo4JUgOMgFSOPxplhhr4JuJABP3sgg9f5Vav5VuJCEOUQgZOc9OlDZCvdopyb7Od/LRNj4Yb1Of0oou1eURDecKuBiii5pc/UCiiivoTmCiiigAooooAKKKKACiiigAooooAKKKKACiiigAooooAKKKKACiiigAooooAKKKKACiiigAooooAKKKKACiiigAooooAKKKKACiiigAooooAKKKKACiiigAooooAKKKKACiiigAooooAKKKKACiiigAooooAaetfEf7bEfn/EjSgCx2aapKjp9+Tr69BX243Wviz9sd7W38dyXt2ybYNLhiRDk5LSP6dOgrrwjtUv5FxVz5LvAblywTZHHkqxGSTnk8+lczFZCG5nuWbcsZIXaME55HX6mtrW9Yk8uGGNow+0nqQMk/T6Vh+JbgJBEsSbXj/1i5JLN2/DpVzkrgtR9pJ5167DjbknHf0/WtOeWDTtInZ2Zbu6kSNcqCQACSfbJwKq29t5CoAuPMAYlRjqMmmT2cmpPbhWKQLIXkJOSQBjArN2NLNmfe6x9qt0QfLBC+N2AoJ9yPeoxbrJOGwXbIww4wMdP0qXUmf8AdWcPyK0nAC5JHtU8qG2jZcAy9stUhqFxepbSRRIrMzDPTgDvVK9kuJriFW3JFsLKoJHJOc478VHHC8syySc7OAVUjGSPzq0YmkullkORt9R8oAwBjt6fhS1BbENwmxURBtHUnGCc1JarHLfNlWI8sBeBgnnj9KheQXCM3LKPfP4U+KIQvBkqXYbgN3IBBp7hdhLIZZM7IxGFIIPTiqMSynUmlkzIjtluMAKMYAxU0MUlyxiB4JPHU1claONVVCGWMEFsg5yBkcfhQmidWPiuZLhbiSSNVihkGCD2IOOO9U5E+1zHAwpABAJIwB1FWpmH9nyx5JDjt24/+vVOAiIiJXLEAZAPPTjNJRuKz6k10qKypEDvBDEA4IHTNNmjEs24KScDAJ5z7VIlugeWdiocL0bqc9hSRXP2RhMBh2BVMjIBPQmnaxasVGCzM6IQMggZbBB7095Y4njtoMJDtDNk5LN0PNRQh4oyZ2R5GySV57+mKr6fMLi5dtuUXKkL2I7UEtJo0Z5VsoxK2dowoABPU4z/ACpLtmmxuYEgenFLdWj3ccW4MFjO8gHn6H2qJnGMDg8nGMjOMfzpJtFJaWLln5cSEB9p6D0zWbdKJ7hVLByeTgdweKtxp+4KkgjAySMdqqWtthuAcjpxnk96tO41ZF8RYgG4kDBz8vNRWyWgml8jeTuGN+CMY9veprosAIhxmPBO0ggnqeapWkBimeISrEoYYMgydoHOMe9RLRA2tyxfTy/ZPIiCpvHzMoBP61HpFnJbRbmZmIXDEjjNS/aFVpAAGOPlOcAHvUSvIY3JYkZzwe+aEQpO+wt5hImZRyTxg4/GobVoxCEXeQzfNzgEimz3OY2wqsxzgMOh7VHZRu0YDAA4yxAIGarU05tDQCKArGIFgMZbnk5xTvLVfOkeHcVQEDgA5/z+tR7WjDDOQQMZORnsapyM9rbyqGzLKQWZiSeB0A7DrSM/QZbajHdAclMYJRuT3z/KkvJladSFAwMKcYwKp2Ns8MhZw2cEkY5xVoBWIJRSqkAlmAOM+9DZViaZJpIIwBtQfe28g+9JvAhYK20MQWwepFLfXH2d8pvKMAoB5GfwFLHZGOMmUDPUUuhJJbJJMpC4KqM8Z9ec0gYON6jeOQCPUGpIrsWtswVFJIIPHQHgmqloTFEsKk4yTjPc9ajUvbUlUkoTgdyRn261lrOJld0w4DZODkEVbvLvybWVY0UyngZJ9DVCztpBalBGFdhyIyQKYm11LUJfdvOQjZxxkU9dzO7tFyQNvoD7U6G3ENsiEknqASTU8brgAHJ4yFbmiyGrGTdn7PPmTAOM4Yj+tSEpb2o3lTIzdMg8Hvx+FV9UD3F2S6DY2cZOSBnpUtzAHAfGduQFB5wCMUabj6jJJVNzboMNv4YMCQMZOBx14qzfb3DZChcALtGO1ESL5Ubjh1J5YZOaJz5iE7we2On1NJIElfU6X4F6lpml/EK5OoSeU8unSQw+YCVLFgQRgda+k9OuUtbcHOQ67sE8HI618V6vdtFGkkUjW0kDLtKkg7geAMcnOelfXkNvOfB2mQyu7XEltCJGUnKEgHr+NeTiopSTvqZSXvWRqkgxl15B5GRVWbKxtIp5xjAHGabkQ2EcO8mcHBzzxzxT0kX7CCoB5y52nIHsK4TRaIbalhZvbk4SRSWIGOD2qH7QEUqg2vnA4zn349qlnvIhaOUwXAAUdC2TjFJARbzxysgOYznPBz6iqT5UBNbmOB5X2gtKBucjkkf4f1qFk8+8WVAckBR7jAyKmtiskDlwSDj7pwMk96daxqhO4AnJHAxxmp3VmK1igk5t76di7JGQQMjJBwfX3qCykVHMsgDHGTuGD06j3q1LCJFkZlU7SeDk+tR3kAishdQRqh+VCM4788H2zVWVtClfY6Sy229gTKxKMpyyjJ6HH17VzsMu7ax+4xDAgEE+2K6R4d2nRrG6E4BbOe45FYc9u8V1EAFMGCGznOc8Y+lZrzKtpqySRzO5f7oOBgfrVW5xNcbhu+YbTkccZqycKSckdhUAdhdGNwyDbkEDgE00RtoSMdtuIvLDRIBldxAwDkVaZCbhWVP3IBy2MKpI4GfXr+VVXYOwjJ3/ACnsTkg//Wp8VwVspfLDbmycY+6egxmktdWCuivqB+2XExjYnylAAPUnAPJ/Go7XMcKALsP8WOuaelosClgWklmUCQuAGzgZ74qu7iFgqFQ2RnJqk1bQLk0cjCfIZdwP8Qzn0p2pRsEicEEuct2GKrS5W8hDBclhkEZ7Z/Cr2pg2xijKBiwyTuGACMjH50r6gtRmlxrC4kJALqQDtAGDTYZAqX8BSM7sFGIOeOuKCwtmJIYKSQMdBzxTVkRZdkgJYAMG9c9hVWQWRLDGJ4UR05jH90d6KgJDEjoRweaKLD0P08ooor3zmCiiigAooooAKKKKACiiigAooooAKKKKACiiigAooooAKKKKACiiigAooooAKKKKACiiigAooooAKKKKACiiigAooooAKKKKACiiigAooooAKKKKACiiigAooooAKKKKACiiigAooooAKKKKACiiigAooooAawr89v2xLuTUvi1q1rKXEa28CqFOQAoJyfqT/Ov0JPOK/O39pyYXPxd8YTl8CLyoFIOBuCjI/Wu7CWvJvsXFnzlqkMguCFUCFflVsknOfp0/xqpBbRvqTPOhmct5hJBJGOMDtitPUpHYQFtyxkkqRzj2P41TklSJyMlnIznp1qJ6j3JL64SKGWYDEa8gkEcZ9BVq2vVk0xVUCNEJ3EL1zjqa5/WZmaBIYixckAquOeR19q378nTbEQY3sQEYo2RgAHOPxFZ6grmRcuttfphxkDIIBJ5qtcSBHKl8SFSSTgkZ70y0Hm3j3MgLMeAORgDgf1p0myWXzM725U98D0ouOT7BCggsHeZlG+QMZNxB4HTHbNMg1AGAiFSDNkdMkjOetDAXCMAflBwqEZBGKEREulih3KRwWUdOP/r01awX01ESZLKxZpwys8eY0XGQc9Tj2qu900sQk/eF3OFBGcD6gcd6mOll5laTfIVBAJGeM02eQWMzW8aZlMZK5HCnI6kdKVuwtR2nMYpZDj5gCQQc9qeMCSMKFA3Zb5ecEY5H5U2wQwRs7wgSsCAoORgg45qC4dlgU5Ky5OVHYcYwaa2GrrcsWcjXskqxxgpGCT64HU80yCRWgmmQI7O+AQvOB6mq0FsHZ0jzknDHPtkjirkFrHboIVU7MFjzgA96L2E97leSRVicseB14yM1m3V1LcpZl1IiSTcyjgsOf/rVsW0UErEOsixFiSM4Bx0rNvo2uJ8Id4BwvfA9KNR7jpvNmcl1VIiMKo4JGODmrem2S2gAB4JLMxHTOM9OtRXNrJstghAHAfAPbNWBEzRsd/lfKdpPqKNbCs2iWe5SZ5fKZmAO0kAgH14xUFpZxQeYok8xpMzHIIKZPTkU45t7FHbb5rOcqMg9ufoaLKPcxkZl3OoJLZzgZ4qOppsh00gEpVQCuQR+P/6qSGVIEaUnJJAwO3XtUdxl3VghAPUD60PG8joucJjHQZq1sRuTyXaNGzgNvxg56YFVIRv82ffkA5AyMngf1p7QCJNpIYcjg8mpbKCNVBVflzggjpmlJN6lW0IGCuxODz1Ge9OkTagydgIyozk/56UlwUBKAgDIGCD6+v4Ul/HskCsFAKj7pzg+mfpijYlaMisVWaR92BgjGe/X/CrN662MiKSDvwwUHBIqGFRawEqA5wcbucGqZhS7uVlnG91PBIJwMdB+lF2XuaEe6WRZQrcnIDHIxVW5nJlErbmiUkkMQAQR7VJO37mJUBA3DoCRj6dqDah4VjAwnGeOKki1htkGtI5G2KJXjIG85IyOn61B+9jjcg7CQBnGehHY1oJOmdzAvgEYzg4HTjvVKFW1AgkrApVjh1IPAJ579qbdy7jmgivLoTTgYxn5hgZHfA6Veu3SNEQyqC4AI5OBgYPSob+8sbS2toIyJJJ494Oe4AyP1qjLG08qSKHxgA7uceuPandi6l7CbME8kc7TUWFiDFAxGQBzkc+9KAsCkMcNjPXBHoarPcbsIpGMgleuf/r1I2tNCNxvnUAZUdRwOfepdoDu55UKQFBx+tQxMfNclSFOCPlwOM1JIRHbYHDkcH3zQK3cXz3a0QBdgHIJOSM9efwp6TMq5IHPAPTJHvVdc+UN7KmBzuOOc1W1O5k3JGhURoAAVXkH1oDQq6ld+df7ljKKpABySCD1P54q4QTGcqRgd+Rms+CHz5PMZSTIclRkj8hWjqM/2VFTyySVwRjP0+lA9bkiSs8CRk4AJOMAEZxTwyRwPlQ7nAB6Ec1TsMizjfYyS87gTnjPapGnJXaOBkE9AeuKXkC2safwp0geIfifp8N04a2jUylHAKuwOADn+dfWeoxqbV2fgnAO3hQAOMe3HFfJvwp1GHQvG9ldTlzHch7ZBgEg8kH2/wDrV9S6lqEsNhZGVcqxCuuMlVI4J9M8V4eLv7RXMtea7M/7P5jyXAc+VtAWM+2eQR71bhYpajoGZc4U5GO4NWHCzxjltgGVAxjr/wDqrJup5BLHEOFzjKD161lujaxGYY0uyoJKA7/mGOpJ4/KrR+Zvm4QADk5wTUEuR/rAWKjAwOfYVPk20MiHIW4AJOM4x0+nU0LYQsJBjbsuRjI64NTuxtLoIrDLqWwoyAB1OaZpcaS3GyUkHGVB4zg/lVi9laW6d+m0YUAcYrO7uFriRRxNeZnZTux64PHoKxZ7aVUcPNuDSEqq8gAdKtwTCU+axbIBwCBweR/hTCTFsDHLsc8nGB3qo+ZeiEiv/sBgWRi0cjBc56knArXuVWbIU5IyB3NZEluL6e2tSA0ZYM3cjGSCD25q2tw1teCFm2qmQec5GeOaTvfQiV3sLMiTMIixBwAfY0qxMZFBfIBOQenTGKJVUSmQEHJ/IGo4TvuZVBBO7J7gcDvU7E6lbV5HhltFt082YTAyEnAC4xgevNWbJAIJSNoJOQCxyPb9aJFWC7e6Kb5VAVPm+XOeSRVWzVoHa3EZAaZ5nkfJY5wcD0AI/WnoUWZGwy5OTnH41TlUJeSA7ScA5I781ZZFllLEg7WztBqtOjmWQEHDAkHpxjpSWhbtYRYxuMsgYFiCM859K0LlEuUDOgyoAHfFQFjNHHGTgqABu5J9qsNIkSBGxvIJxnk4ot1M0tboqX+1rH5GzMp27ccdeDUMeTtZsgg43Y9B1x/nrUmwqkpWNmJOeBnGaics8flguCR94H3p6jJmlNyxnBzv9vSirNjemG0SI20b7CRufkmiquh6H6ZUUUV75zBRRRQAUUUUAFFFFABRRRQAUUUUAFFFFABRRRQAUUUUAFFFFABRRRQAUUUUAFFFFABRRRQAUUUUAFFFFABRRRQAUUUUAFFFFABRRRQAUUUUAFFFFABRRRQAUUUUAFFFFABRRRQAUUUUAFFFFABRRRQAUUUUANPQV+c37StukfxS8WW4cFDdi5cdTkqDg1+jDflmvzW/ag1KRviT4yNuIpJnvvLA6EBVC8n04Nehg1rL0LijwfUr4SalboqqsIzuwCCRxj29ajki+0YYqVO4gMCCcZHcdKi1G2e3kUyDY2OR1GeKNO33DmIHHBYMORgHms5rVsrZ3Q2GykXVHMcbSEg5OAeB3J9KfLI09uWwF2k5dQcHFEFzMt5qC2w3CMbUyMFgQM9frWe0bW+lpFCrpKpJy4BJOfTpisy2yeIeZCCsiAO4VMHDEmlniWFCmfnBIIUZJOcVFDE0zWzeXkQRclGA3yEEgfTmleA2kamfH2hsFvnyQR1A+lQZPRli3t38qVli3eQuTkADJOMdfSqcz/Y1kljCtLg4VR3xgZqW3uFl+23TKIbSDZH8zAF3KnGBnJqlFi7u5VhYFdiscZJUep7DPP5VSGndWJU1OSZ7eNSyb1UNkZIPU/hTWwk0pZv3jkqSoz69TSxBS7BRtCHG49wBS3dt9ihtyVO+YFlOe2eSaYy5A6xxAgA5wuSevFZOoSRQDzCSJGIQYBOMnA6e5qwrbYvMG5wBgD39qbqm1YUwVQnBIJwwoG1Yl0a0QRuJJlhXJkLt3IHSgTLP+8QqFJ2gg8H1qrYQXF1KUDnYFJK8EYH1qMg7xEjbVGduBnn2FRZ3VydWX0hDZVMAE5JBzjHp7VGpi3lUTPPVhgg5qC+kMcBZJFACgEMcEnIHb3NVIJC8CZOAeq89D71dnYu3Y0Ly7VFACEuTkKOc8068t1uo7d3QkQjK4HOD1HX3/Sq4gdyZHJ2INqnbkA59avXkostMe2RhIm7czbSCSQDjJp3aHEpTwvPbgYypxgHOfzFW7K2FvAWZlfIBCnOfcVXtZA0ZIGwcYHapkTzFKsMp9M/pSAjmVnIIXgcg54+lSLxwcgqOOO9RXLb7qPn92gICnCg4HcCnPMCzKABgkKQc8ZqrMhXvqNnlwwbbk4IC46n1qaLciPn5QQCBt78VANpcKHGc5J6U2W5KQu4Jf5cDjJqWWIkSmcHBJJzgAnjr/WmwkTXEkql2XlsSE4U4wQBj2p0T+XA74YEgAKAc8+vPFRCRo0WINhMkYYkkA1G5m2O3GSMkZwOCPem3EgtI42QHLOFOD0BBBNWVAiZ9pDqCSO386oLOWlLsmQTjHtVLVDLB/dwhMFju4IPIzVhV8mADI8xuNuffrR5iRxRLtbzWJwTyAMcU+JSoDM24gZHHIqOpV7FZtyQPHujMpJOxRzweMk9OtV0UQkgtg55GeM1aNw++UZyRkjOMgYrHtZ2efMpIO4sB17mmSvIvWWlyXsoy3lxxrwzEDAAPA/z2q0hiYb4pAwjBBGRn60l3qK21rgIzlhk7TjrxjFUrV5MzABAGHAI449Kq+liy0zCUE5wuMHcRnvk461XiiDK7KFOcEZHOKrW4JlckkZBU9yDkVbgjU5ck4yVP4Cp0QrjEiTe4GSwPckYFDsqZeQ5CjIB4+hp8riPCqACQSTjk9KrzhXYDcAp4Oev5UdB7kFncHUEd3jbylcqN3fGOfpk1Uu907ySk4YkDAPGeeRWld3ZhhEaIoyABgEE1Whh3QO8gARTyeg5NTfUWwzT1a0jlklhfagABbgAnkH9DVeELeTuzSO7l8njOB6VYvUigs9qjBbB3ZJPAPqcYqvBMqRDYSXycnPbA5xTXcZqpsCccEDHPHGap3kmXQOqAqSVDj/6/0otJkmiCNjzMnIwScdjUd4NsLSNh2QEkAf57UW00CwvhSS3tPGGgz3jrHZW92sksjthQCCP5kV9coV1yF72Gdri1uCFEgYFCFGBj8K+KHvIIrhDc+WYWcBkkOQR1xj17/hX1D4K8c+HrZdO8Mad539oxxCQ22wkFTzuHYDHvXk4pXdzL7Wh3oUwxhVBYYOAeMDt/Ksy+mMt/AycshAAGB1x2raktywl5JKAuAxwQAKx7AiS9Mcg+WU4zgZBPPXt0rhXkdHQe0bSTDJyGJJ9famhDKdhB+UHnGB1qSE7ojGBghzz3ABqKKQC/eMOwVcbh25NGvUgmike1mKkglVyAGGetW1j+0hNp3u5BALZ71Wu4kWVpEIYNgEYGQM05rp42gyFcx8LtAHGe5FFkLUzQWad8ZTnBU9Op5FaKNDHCJ+SFPIY88dartHvvwVGwupxyCDS2+GUIq5GcMSe1VZLVD3GtIYtSRgwAcEDnI5HTirU8C7i+4uwJzwOBVG4dJruBwDiMMCp4GScA5qzIdysoVgygkhzgkjP+FZt31E7pkkcMkzAYbyzkE7c8gZ4qS3aMwygyqJE5AIzk9McU/TzIkCLKNhYbupAwQP6CoPs4uHddg4X7ynBzS3DoUnczBomIwoJbAxS7BF5b/NvI5yeCPf8AKoNR/wBDkYIAznA+YnOf8mrgRmCAjDYGVx0xzijYFcdZRm6vJSoA+UkgHA5FQXZU3wTI28DGDjp1pQ4hOf72cjHQ0MmXLsVYkgDaMYGKpa6Dvcdfjybu2MbMEUhsYGWGOfwqy8C38hnB5C4XHuR+tUJd7fO8hBC7VXIGOev8qvC6ex8pFG9Ww2UPPP1pg7FNZiwYKcNnGAcZwTnNQ3VtLb2TpbSZlKljJjhMnoafbRLGryttBZ2BQkk9c5NS2CxySSgxkmQbQN2B1/KjYsfGSsUZkVSxUcjvjj+lFUCsrO6qzKqsQATRSuGh+o1FFFfQnIFFFFABRRRQAUUUUAFFFFABRRRQAUUUUAFFFFABRRRQAUUUUAFFFFABRRRQAUUUUAFFFFABRRRQAUUUUAFFFFABRRRQAUUUUAFFFFABRRRQAUUUUAFFFFABRRRQAUUUUAFFFFABRRRQAUUUUAFFFFABRRRQBG/3fzr8vPjTp13F8QPESapcCW5a7kErR4yTnk/jX6itytfmx+014WbQ/ir4i3FnEs4uVZjzhxkDHpXp4Gz515FxdjwHWZGvdQJgicRqcHeRlyCM4pIne3Es00TxDIVVODgHvx65rT1Dy8pKcMYwQozg88c1mS7bm5eF/ugKAQxweM81hN62RpuXNPuVsNJuryYKihiVdsDAwBjJ9+fxrlra/fW7xFj3y7mYqIxkcAdT+B/OtjW40udGWzjjYAsQzK2QBgcgH3qhFHaaRAIoUZbnOAwBwc98460tLDtcvyRpYRQ712M2XCNgEYJBBAPtWWbo3+pyoqADbvJwQMnJIBPXpTJLc/aI2cs5VSm5yO5zVx4LezjlDkhlTG4NkEntx7ZrOxFtTPureM245VC0mRtBOSDxnNXDELa2Ow5O0BhgAfp1FVby7VbWIq+DkDqOOlTXV09zsOegAB9eKSVwSIkhMcbA4VnIGQD1/wAKk1OKSC7ijc4AjXb0YknqAQelRxJI7ICGLA4wDyc064gSPUGZ9xCLgjdypBqhtWJjC0Nhhxt5OOeMn2/AVnsst3L87IYxkElc/THpVy/lklsfObOxSBycnBOB0ptuGWykjVVJdcnPBxVdBpNobbFogQpxzjcBjI/yaDamGVWBAzzgHJ570wzeTECVYDIAxyBTGEswSQ4I3BQc4xzUgrx0Y17OO6ULI3yhske45/wqusiXSFUbcFYAlRgZzjFazHajvIFJxkMuB04ORWdaPbvFKyqVKsV6cE9cj1qugy7ZyuztF5bbAcM6twOCM478/wA6jvYDHbxWonkJDF5HY5yPT261egkEEADZJcbjjg8+v51mX0kUKGUK/nzuBwdwHbgfhUXYa9CeH/V89jwB3qSSQpEgRQZnbncSABxg1BBKWA3DAwCeAM0tzNJdzLlVCgAB+h+lF+rAJp2ijZ8M/OzCgE89abbR/IeMHPfjGetWZNsUSQszDcenHWo0mjjbKjJGVGRnmq5m1YB8luIYchcljg56/wCeao3DhDFCCu9jgbzgZ/8A1VbabzAMnJIBJPBB9KgEMct2C7bAozj/AApENNkaS+SwUsHA6HBOfz/CjdJNPtGCGIwuMHrUMtzHFLII8ZU4HHJqxbSBgJCx3gZHY5pWE07jrmdrYpEM7ydpXbnmq884E6xoy+YScjv2q0+LlUkkJwCdwU4J4ptvpcb3jytcYIUqsZGQSTnJPXoKOmo9h/7xcM+VZTjpz3qO7u/JifBOWACluBzUtymyNH7HkjOTnvVN1E0YMjZwfu4qGrlK46V3FnJjaGdQCV5wO9QaZCHZmcgBSXJ6EADofariASQsvlkMOnaq5iM9vOq5UOpUnjgdOfxp2uS0+hJOySP97nbkBemKWJVEZAbByBnPb1/M0QxRKIod2ASF6ZwMdh1pJZQcxpyOzAdcH9KTdg9SNI0SbgjcQM5PXGcn+VP3LbqR/e5ABzyTRLIsChgSJSMfM2RyegFQxFg6sfvZOOM8g0blxtfUZPN5cjEJvkx0z1p/DJl49zrkhRwAcU2CJ5bgSOpKsSdy9RzVhAqh2blugovpYttLYoqGeQsVJLE45zgVJeWe2IJIwUNgkbgQRz1Apto4+2kkZTGORnv1/SoJEaaR52QEI5AJ4OO2B36UuXW5BBdvvJzIANu1QQMDjiiwh+zae9xI4ZuUAAyWPsBUcwRQGdc88ZAPNPg8y94DDamDtxgAHv8Ayqr2E2kP0ddrzSOcjYAuRyDnmo9Tb9w8iKpLZBUE5Ixx/WtC1iVGKAbuCDjiqt8ltsKGSIS7Syx98AjJ/WlKQza+FHhCbXPFltJPYPPp6L5kshQMq54UDJ65/ka+otK0vTtNuZWhSNtRMawyT7BvCAYC+oHSvn34Mamng/w1r/jDVbuGLT4owtramQB5ZkbgBDyRz6V6t8I7OefwsniHULuS6u9flbUMSja0IJwIwMcDHavGxLd7kJpXO01OPbAJ1Ugn92BnnGRnv0wayoAsNwjMAcHPXnpWjq5CSRJkHd05I7Z4FZxBaRVGScgDP8zXJF3Rd9CVV3ycMCScE5wPrUbKEk+XaXJyWzgcdcmpZoizmPH8WSVOM0nS3AK/NyCc5HtVPcaCLmIu7LuLYGOT1p6AjaXwe+ccYzVSUjbEMkMpAIUegzV2Ei4tmk6u2CMHjHaod0UU4w805dQUNsu7OOozz+h/SkjkWWKQHMZbByOD9atxOpLoQqSmM569QeR6GqdhGWilY5OCV5xn2x2q7tpE27FmWMSFoQATGww56HABH9ajulN6/UuXJBYHAAxS2rtDEY5G3NkkS4GSMcCmq4imLbyTgAADAySayDQszf6NKkYfcMADJwenT3qW2UxyHA+dj0z2pPIE9wrkYZRnJFLakSPKWGXxgc8mqvpYEjN1WIS3CuTgllPpyDn+n61oSNulE7ZJYnoao3MAjuZWBJ3NkBuo+lPErSSAFiSMADjrTLaSRXmk891MLENuIKmpJX8nOcEDHOfwNLDFscMpy6ncx9QDnFGrul7MZ4gVSQ4Kk8A02uhHKJNGrWrzlgqgZyenHWp2xNpCMCryYypBx07ZpkTr9mliKs+0FTyMcgVXFw6Wht8jyjgjjngY/CpW9hNC2yExK5JAfOQQCR6/Wgj7POYgMlgCDjJxUnyu6x7sYACnvnHpVi+iWG3DEAyjHIODiqZZRlBOFTGVJDZHeiprNGCMWB3E5PSipsT8j9OqKKK+hOYKKKKACiiigAooooAKKKKACiiigAooooAKKKKACiiigAooooAKKKKACiiigAooooAKKKKACiiigAooooAKKKKACiiigAooooAKKKKACiiigAooooAKKKKACiiigAooooAKKKKACiiigAooooAKKKKACiiigBrCvz0/bEul1H4y6gsbExwWsUTYOPmC8g+vav0Lbp6V+bP7RtyurfGHxO0ZGI7xlDqwIOxQCDzx0Nd+DsnJvsXFXPFJkjcYkywyOBjOBzWPbSrI8rmNowWIVWbJIHANbV1NbpYzTM+EZSFII78frWPvMgEqjdBGoIbGDzn/AArGT1dhu62DUDJHBGqYQgbjk549KoSyBgpAzKWxyeBx6d//AK9R63quJBGqFFAGecn6UtpCGAyxJBDK3Qg9qVmOLdh09xFDenZGSjptMbAtg4AyfTB5qnNZuzpGwDnaJG5x6jj8qklTZehskljkgnJz3qW8kjtbW5l5ysagNt4HJJ5+gpMG7MrwaXDNKnG4oSMDn3/OrH2YMzF+FzgDoQBVbSXf5iSVOAxxwDUk10J3eKJ8AEkkYOB35pxdilruTW6xxSlz2HBJ/I1TaIB3kdciZsgk/eGMk1btGMYnnJiAQ4USgEMCPSqDOpByVAUEjaOBT3LltoPMEuoSRwRAhR0APBPB5z9BU6lYkuS7OxjUg7MEZBxzVe1uM25dcAk5yDg56AUyX90t0JCVGMDy8YJ65P41N7GXNbQrgpdzoVYjb/CDkA9Oa13kVZo9pBBAOCuMkd8VmaaYra2e4K7j0AxgZPPNSWtzJKS7IQ65I7AY6UwTe7Ld8oZWbJwGztXjr/SqlqoGNyqV3ZVgeMYpL28mWUbtpUKMjrkmixARAB1Cktxxyc0PYvc0LmURoCMZJAGBmqjxmZzhthjIYYAxwTkc/hVreXR3QAhBg8cDPequ9i5DsAg68cHOKgTuS28JCNkg8cEgDFSSBFQA4Y9s9Khe4JkEaFWUY5HPY0zUJBawQIcGWTBx1Kg+v5UNMnUlmYQbZSFY4BHt7CoRAUtWIBLGQncOcAnIFNiuCJg6ZO0gqCARkc96dLPIheWeRnMsmQFXgZz6dKetrMWtiRVxGegb1IqpPMbaNxwXYcHGeaszTmONNx5IwB1OPWs9mElwEWXIUZJYZPTpVLUaepRtLUz3BaQ5Y/N8ox61sBWt1V8qhJAAYZBFQQx42g4AzuJHHA7frUk0ZlnjAYlcABRyM5BzQ7IskdjcRldrqZCQPlIyM80ajcSxiCODCtkF8dcA4FXN6xKzknAJA56ZFZE53yAuxBJ39BnAOcY/Ck9UJxu9C0VEgIblgep45qupKTMhIY9QO31qW2mjuFkdCw5Iwy4HvgVXj3rcFh1PyjI5qb9BaLQuSSCCKP5iXJJK84AwMYqKE70I5QMR09OtLNFJeYcv5ZViQMc9MYpkm0AAJyMZ55JHU1V9C0rjrafFxGFblWwT0OM9jimRqUvpgFwCxI28+nU96dbsyORtChjgZHJp6p5SSSD5iq5wOSTmoYhJEXZ5jgOeykcgjoarTXJePgEEnBK9vei8iD25cuw6cY55qOG18xopRIQAMEYwCO+ffimKzRdFy0cGEZgg+UZxnJGSarW3mM+0kkkkfdzkVND5bXCCQkR55JH+fSnwzNEzzqSOQAM4A45FSk1qNXbKs/lW8oSNsDaOcEYP41EW88YUg8cn+tRuHkckkklj3z2pyMUTAXfnjAPStG1YdrFaK1ibfJJI6xoDk7c8/jU2ixwrY3MzysgVgqox5YHjjFLeW/nxGJVUhhgqxIGQQaS1tPsisvyMg5Izn6Vnr0E482hYEr+WQq5zz6+3WsvVkQHcEAlIwDgZA6nH5Vq5LBUQEE8nHp6Vlamh80SlgpTO0YycUOOgW02Dwr4E1b4m3M9rpccU1pZsskk8wZUjcMCQDjGSMjivsLSLaU+HdE01oFtJ7eIEtH8y7QxOM46814b8DvGsENla+FdOgui4Yz3t5jEbSEk7WwPQjFfROjtEwG5yJQMYxgYx2rxq8ve5WZKzb0KGoOn9pIN6kiLIwMkHGDnP4VSstrzE5VkzgODkNVm8iZ9UlOEMWNqsBhsHqD7VWsnNu89q8SqitlZBwCPTjpXKmjRrsWSnl3BK8nGMe1V7iXbKAqg8gYJ45NTyzCS7n2r5SADCqSSSfc1HGsSXkQnXKHvtzg/XtQ730KTsRfZ0nuZPLKhgcMc5CkVJZGOzsDGBypKqCccDgH9Kp2ZaK+1P5R5TMDGQeSMYJPpyKYJCtzFvJKDkgcgj0/WhalbkjblR51LBUU/MBz0PFWET/QrWJNyM4DhW6kHOQas6vbywaeIozmKU5OCMdAc5/HFUpS32CKVZADE2MHqOveh6IclZCPCS21VyRjIJxjJqG7KxIgAG4OrAjtg5q3pG+4uHUEuWUk4OBwM5z+FF/a7rWeZd3mBlAUcgZNQZ26ki3eMOrZdmBOenPbH41PBCLeQ7nBYjse/tWXFujRN4G8E5HtmrIvf9MTzCoViEAUc5xxQ0F2Gopi4gySwkYA4ODVZHH23ylJUZIIY5AOfWtHWWlhvbTBJk4ZQVGcf0rMulEMpnOS5yWxyaa0Vi9y/crHawpHCVLfxOeRye1U4EG6UZBAH3cHAPrSzMtwFlKsWaMAADA/EUnmrDAdwAYkD8c01dO7BNbAw+zI4C7mYZyDjFS2ixJby+cuH2/uxuxzx/9em3CYgO1gXByCRweajVmM6M6JIqjPJ70dRtdhsIMdpKuAxBLKWIB5PY+lSeY00Y3jBGMbueKbKfOVthITGAuKA3lTQZTKn5WYNjGO9OTEaYtYGtoXZZSzAk7RgUU+7ukCRjzWTBPA59KKi7C5+k1FFFfRnIFFFFABRRRQAUUUUAFFFFABRRRQAUUUUAFFFFABRRRQAUUUUAFFFFABRRRQAUUUUAFFFFABRRRQAUUUUAFFFFABRRRQAUUUUAFFFFABRRRQAUUUUAFFFFABRRRQAUUUUAFFFFABRRRQAUUUUAFFFFABRRRQBE4+U1+XPxunmsvHOs2zyme4FxIHdkCnkkHp1zX6kv0r8w/wBpmaJfjH4kSFGiT7VKhQcglSMnPuSa9LBtWmn2LTfQ8hlntrfT3N2ATlRHGBwMZJJ/ECuemvHvJCFG0s4ACZAIHA4rVu5POsyyjzHZtqs5OMDrgYrHaWKCZFDIJScIM4JI54rFpJtjV7kTt9o1GJSADuwxI6YB4rYYJJHBFDgOpy/oR2596yLOxWG/3lBIcFmyTnJ4GP1rVgf7IEXoHYKQBnge/wCFK/Qa3sVZXVbkrt/eKTn0x261Tu7tbzUbOIBEgY4YsSVOAeoqrHI637qjMRkjG4kAZ9fxq1NFIX2gAJuAUHnHHU1Nu5MkFh52oalc3EzbI48RhAmEyMYxUeyRBOiEL5oYAjg8nPFXYo5gIwk2yIsPMCrkkAH+pqKJJHmZ3CoucgjjgDmp8iloMa3WO08ndIcKCSDkk96i1EQ2oihjz5pUbhgA4I7+tT6hqMUNpFjc4YgEKuT168c4qolpDeXoMwOzaAXBOcAn/wCtTT1C7uXbaza10/Lozh2BDbQOfQfnUVyhlVkC5JIAHfryeKludUM935EWBBEw2BWzjjHNLBEA5cjJGTnOOvP+FBVluitNYRadYQxrkliZCHOTkkkfoaYdkSodpV2wdrcAA+tQ3s1xcagzqoA75BIAGQKda2rSS+YxDkDJOOfQcUkrA1ZXI7ezlv5TvxEoJLEnjA6VorbJErBcuSMdf1qYtb2UEgDRu8hBKMSDzxwPwqnHcBEYuB8wxx6HP9MUwiwuEX7MFHy+a2WAJycClVYFQglycD7uB9c1RWXc6beik45OaugMoAwCXGSWPIoDcZbYYkLkjccHuKdepLNLuUZCrjbjnjkc/nTE2R5YNgD8qnFwpcMOuOmcHPY07k20KBgMUMBL7SWAKsQOT2/WrF/GYU2SDEjAAbTkHn1p4VzOd7LIvDDjv1NDjzJjK4BTcSVHGCO1SxJFNo/Pd8HC5AznJwMZx+dOiWNXlWFSBnbuccmpIl3jBGwEZIznmnSYclUBQnBLg9PWp1Hyu90V7Ys1wpxlBxwMnvzirETM07uM8nByCMHFFpIiTNwSgyuWyCSehqS4cvdddkQABAORkDr+NBYSncpVgCeCPTIPWqd5COWwWds5545q4zgrkNkHqfaq8+6V4gmAnmANu9Oc1asNOxVtIPsu/LZDEkDb61YxuDMBxnIIoTeX2nYAG2ggnpnAzU8ikTEEZKEgKh4II6moe5m43ZHGXKkDGByW65zUaKHkzk4PG4VWtroo0kEShyccnIxz7HmrQMiAI3VTlsNgd/zo1LWhXecSFwmSEOAzcAnpUyjNgN8jZYgg9ODTZTBbWqNhUJbADnO45z0zTrSSa7mQRsMAYwV4HX1NLqF9SRVE0L7RkA4PODgd6hB2wpGrnIOTuPr6VJOpWMBgoPIB6Ek9f6VEEUsoIA5A9O1PRDdreYyV2QA5OMZPHpUyxiOP5yXJyduOCadK0MMIfrtOB9aha6ae6QqhIfOQvB6HmldFbK4tsEUylykahSwyxB4HIH5iq6TGR3MfyIgyCeR0HH60lxeyvC8bAbIyFzxkkjv+AqrGVj37nZc5GQM8444pXbRF7lu4UxiJyQecngHP+c1Tu5le+t0jYBiT3zkYx/WpZbZpLcyfMSqgttGBjHPFR6JAs8xbaWLHHzcFSD1/OqT0BNp2NiBVQyCNy2zgswwc4HFcpeyublyxbhiDk8Y7f5966vUZ9sRjTh2OWx0J9frXLXwClucNz1J60bMu9z2z9mDUbX7NqmlGxcmdzKbtowFMg4Chs88Yr22zvFsZ8kbmDZ+bGMDt9K+aPBviXWvAvhe2u5dMkn8Mm5M7zKdm0kYJDEc89q9f8O+Jx4l0zR9VijZbW7XzEDDLBM8ZI65rxMSvebsQtOh3Aha3iLzFQJWJXkng4xisyW6CzyWyYfIBZsZxWleXYYockqowAQB1xUN9b5JmVVCYGSOvQdf1rhTuBVmiwwaNVdgyhsk5wDzU1y8dwA6/K4JDHnAAyRx/nrSRAy3DxwkZJJJIycf0qtE+61cqxJLkdc9ODWi7DS7jfMW4nYAgljyMYGDz0ok05HmZmBULkAAEA4qbS1MKtcKucnBI5PHNaFw66ijXqkBCAGwehOR0/CjbQrR7FWC8aS3uY5WDxRnEe1sjjHPPSqMcKCzOFwDIcEnJYn2qSM7IyoYHdyew4pqsJIreaNVCY3hsnBqAd2tCrBcSWN9IQqAbQAxJBByc+1al3MNShT7OAWBBO043Ed/wzWdch5ZAzckkMc85qxpgEM6E/IADjsOeTVdCUizqTeUAORIUyCQAeKNHgillTJwchi3UjpS3NyJr5SyK6qpUDPGfX+VFuDbW1xKhaNs/Kq9/WpKug1SXztWlkj3CNcKNxzwBzz2zVdkLSvIQGVlxtGSenWooZXlKAgkFgem0ZPcitJWELIzJgISDhs5yOKNiW7mfdqzQuIFDTIhK7skZA6GnTot1aQSxYR1ALbQSuQBnr70sUJmvZTgAyR7cBjgfT3pNGldre5gkZVCEkFvlyATwPfBoE7iif7QhBxngH0OO9VwgaQgYBx35BqS2x5R3/IDnoc55OOaAQMZwFzxgZx71S31Gm2MRPKbbwQwIOBjFTCIKgf5mC9getQjLSoGJIJxmrnyo43jbETgsDzmpK3ZVRnyzIGCscjmio7lVaZhlgBwMUVVij9QKKKK+hOIKKKKACiiigAooooAKKKKACiiigAooooAKKKKACiiigAooooAKKKKACiiigAooooAKKKKACiiigAooooAKKKKACiiigAooooAKKKKACiiigAooooAKKKKACiiigAooooAKKKKACiiigBlLn5a5/wAceKE8F+GrrV5YjPFb7S6KcHBYDj86zvAPxDsfH8N5NYKwjt3VG3dyVz+lTzJOxDmlJROxzxSnpXmvxi+JZ+GltpN4VSSK6uGt2jfPJ25BGATkYPSnfBn4i3PxH8O3Op3UC25S7eFAqlQUABB55PU80c2tiHVipcvU9JopuQeKXI9f1qjYqahcfZLGecDd5cbPg98AmvyT8e+IJvEmvalrV1IPtN2zzygHPzkkkD0r9WfHF+2l+DtcvEUs8FlNIoA5yEJFfkTfnz5H8w5aRySoHAJP+fzrsoNKMmzSBjzHbpiMmQOWCgcjOP61Rt7be6sygPuxll4XPU+1bU0MblbdJCrrgMMEEDPas+3vIJpnWOVTCspEjPywPoCPpSk7jdkyzazWVpdbW/eRgASEnJJHPFZn2iW8nY7jHGZCyL04B4FU72ULcz+U29yT1PJ7A47cYrU06COFHuZYlOEG1yxGOeoB69qhXsWr7ory7VkX5gAxOVUdic1SvrkRxPIyBiGxGByQB6+lT6nem6uwN6nCIo24GOeT+IpfsP2+RokJVIwSzgE5GO9Gt7MWreoadIsr23nEhMBmwckc81HeXouXma1XESkqM4yRkg1LYytNI4g2kKdvy4Py9/1qG6kWJwgYEc4496V9bEkE0jW1sXVWBCBTt6rml08zTb5MHD5VTnJIwM8fWonDSSGM/MHcHIbHHHarittIjyipECpO0A/XrWjWhSI1tDbtLNggdAWAGaZZq/8ApLSMxJYbRnAGBzV6aGOS0y0ihcZBYnJORgVHcFrW3RWGGLHHHJ4FQMhhV9xLDGevzYGB9aLS7d5GG07MADABOOO9V5Ge6yNpKElSRnrirVhGWA+UKgIRQM5xjrUO99BMbLZwpF9rljzISAjM3IxngiqM8plhDE4C46HPPSpNb2vaJtIZS+NzEjH4VXs7WOSGNWwVHJXJ7Hgmr0sSSwW4huYmPKkZbtjNXzJyzbl2AEBs988dKjkuY1ilWIbyGAwOT1psZaK0WAAF0JLMRyQTnpSTuOOpW1ST7JA69ZGIKvnAx34/Kq9jdlppSwMg5C5PHII/So9Xu5bq4dpSGBJCjAAUelZkd00bxqz7AhYrt/i6dfyqrXFqmdOCBECOMkgkHvT44znbkjJPIGe3ao7KX7RpyTMMKwyvvSW7zsAxO1t2enapZTHLIrl9wPy/LzwSQOtMkeEQfKQH6Nk0+RdjtgAljnJPrVZdm+UeYXYkDHAAwO/50K3UfM7WI5ZJbh41LEjAHByAQegq+6iSURlsgLuO4YB9qht0DkRqduTkEAcYI71Jckrc89SD24+lDVw1tcbJLGF2KqjJyTnjA61AmANwbt0B96klY5KhASAScnHFNjiOA/dgQADxiobsG463g3MM5GAG5IxnNS3U8EMLvtZpSCDjH50zeAAoHJ4qncqJCwbkcL1x19KYXew3Q7ZfLa5mIWWRiACASBjjkVNdyuxZztBUg9celLAiWalVGAQBknJ4zUM8Rd0YtwQVPv3BNDYEtwkd0uXVSkbKw3jJyepH4U/T4hHCWVixLZ+gOagmfzSkL8Jxu9CB/OrcBSMbUAESLkAZwTgYFS7hbqRTsZW29Ao4AH5moEL+cigDrg4Pv/8ArqRvlBAQvnHOcAA1EyhbzZvAKkE4OeCOR+dSwvcdqWQsWCe4ABz0PNRwxx2k8AbIIXcdrbuoJp1wheZJMNgcA+mfakkzGpUBCxOCQpJx2I/CqQ9yqNrmTKkJkEkjHI4oB/f4JAAwRzgk1OuwMNxHlgg9OePWmahPFHMUjbfgAcYA5OaBBc3DraOi8vIVAJGSvPOMetP0uJbCWbaSXYDfvzhTnJxVe4kMaxuApGc7Tx39afa3D3kqhfkwRu75A/nVASyvJcO7gnaCcDjB4FZF/t5C7g5OGJ6AEela95dC2SWKFHAVQxyOCcY4NYN3L5uGB2EjBABNRK4NpI9i+FHiu+8aeHx4JuBbDQLWYM6vFlpkGWfvnuBXsKaRDaaXaW8MEVpa26iOCGNQAgA4HFeR/AX4c3en+IofENxLCkUls6xRrIWBLY+YgHg8Yx1r3DU5DZxGV1FwqnLbMjqeoB7V4td3lYzh6lXRrZriZRMoAzkH/PvWndxrtCom2NSQ6qSdxqLSVd4mnGQq8gMc8ZqSO4+228wVHQo20vkDPXoOprj2ehroUIzsO9QdmMEZ5J55qs5EcMLQoTIxBxnbgknP6Vc5eylVMnaMF+oUk1XhiIuQsm5gg3A8cnFbLuHUZcE20ExEeWaQMrL1HABH6VJojC4tXiLAAEkgnjIqveuzGJFGSzZIycYxRF5dncLGhMauC7DqBz1p6NF2SQ/UHCWxVVIIYcjGCO4qWaNE0mIKwIA2mNRgY9veorhxPIUBwAc5x+tI0fm2jlcEKeD0x2yaxaI5kII1ezglXATGBuPI+vpSXETJeRJuZRt34UggjOO31qUsG0qCUJ8shIPGQCKbZjz4xMzKQo2hsYyOaNWF0KgEkxAxkZGM5o1C4eU2yROokyS4HBUYIHH1FR+eXvB5WGGCMr93jjOaesAmuWcACTO3JHUf5zQLdkM6OEcAKzcYZjgcVqJOjWKuNu5VJIU5yQKrIo5DAHb0J5qMrm4G1lC4PykcYA5qrI05dNB8chkjEmChPI5wfcVUnZd5CgkkjIznn1q7AsZ0zA5wxIOOef8A9VU5YxtE2ASc9/SjQV2Tl/MgeNQC2RjngDv/AJ9qJoQsGFAQ47d6is3G8hmCu2c5FWHYsxbocADPHPSjoLW9iDTtolII3bcd+9GrsxZIAAfmVuTjuaTTY4lknlbJIyoweM5606eIPcLISNxAAyevPpWb3HrcWe1aV8x8+vPeioTcXEU8ihnYDHIAoqh3P0/ooor6M4wooooAKKKKACiiigAooooAKKKKACiiigAooooAKKKKACiiigAooooAKKKKACiiigAooooAKKKKACiiigAooooAKKKKACiiigAooooAKKKKACiiigAooooAKKKKACiiigAopOgoJxQAn8NNMiq23I3YzinMcGvkr9qn9o7w54M1u303S9QbUvEdlA7S2djKCsYbG3eQQM8dM5HpTSuTK9ro9p/aDvre2+EPiCWe4SGERKN7NgE7hwD65FfIfgj9tfSfhN4YOgaVoU/iPWmmeaW8nuFt7fkcZbBJwABgD8RXzr8Rvjj4w+K32e11nVZG0aBS8emwrtjDHu2DyenPtXndwwtJgoXCYye34EHr1q/ZJ2bMHDmal1Po74nfto+NPHTWzi30/Tru1czW8MMHmpGcdQS2Sfc8fSn+Af22PF/w4F+JvI8U3d6FkCXw8qKMjqFVOR35Oeor5xtZUFu87ysCzFSjEYHoQOtSQXtiYLia4vUsraPJw0e+SZ8YCgDoM9ziteRbiaS1e59Zar/wUb+Imq2aRaT4W0XTLksA0jtJcnGOcKGAH45rjrv9vb43W7PJ/aehhNwyg0oEoPTO7+dfL/8AaE0T+bbzvA7c7kOCD2z/AIUXF/PLtDStIzHMhJxuI9fzp8qGtep794r/AG5PjN4m0a50mbXtLitrtGilks7BYpQhyCASTjIJFeM2njC/0i4SSW7FwMZKMgO4gggnHSuamkMRAUoCfmPrn0qAgzMZWAV+AQT1xVqyVkhJtdTrbn4ia9eXBmIsfmGSgjxyeDz9MVlW2ozw3MsieUvmMXEcIyFPfIPfjP41QE6workKBnDY5OO/WoTcQyOzwDJJwxIxz0/lSsjVTdrs3F1CSRzPKUXByxC4J9KluvFZm06OB7mbJG10CgLgHIwR61yrXO6Mj5QOm0kj8RVMXTOw3qu0EA5B6Cm0WpnZQ65awyIGkY7QCCuCenT+dXV8Wq+kXMNrcvBPOQpOBuK55HoOn61wqTIu1lOHVs46j2oLQkuxQMxJIBJx9R6UlFMlzfRnWpqkVrHLCJJt5z85wpIPPb3q++p2jSR7ZsjaCQwOenIJxXnpnZEADYfgcE8CrBvp5bcRs6kLyDkDuOD3pWsxqfc69L1XuR5fJkbCgde//wBetdoH8h88FyAexI+lcDBdNa3MVzHKEkjO5c5Yflx611Wk+NbZg/2yAC4BLGQEBW9OCeMVEm0WqiuajSGPcPM/dnHygDqBUFzmTac5LAYPOapwzSXtw0isrxMpYBSM8nrWzM0Qht0hDAhcMzEdfaknc0T1IoowZbYHlI2LMASBjBpkOplZ7keWxjjGE2HmpIriO1cqcyTupC5TIzg1FaRsGyeCeCQMjp6U3Y0eqK91CXQBn+XkhWwQf096qWtstvcH94d0hyATnsBxzxV65RSUIkWRGYgAcYOcU212pco+3eQ2AFGcnpS6EJE0MDRkncGPYDqalw6B3xlj9OlBIVjgsM5OcetIgWTCL91iQTk0k7F6PYp2elwX+qWwvL6LTLUzBHnkXeqg8ZIHYcVBN4esjrWoxaZdvf6fFIUivFTasgAGWAPOM561flUKWRVwi9TgHJ9KZqN2bax81UCBFP3T1Gc4x+P6VTk0tBOL3FL/AGK3s7dVDFMruIwWHbP4VJFKxIPUE4xjGKp3LMI7SVYyGKhlViM88Z6+9WI9yODtzkglhyM+n6Vmm3qPYklYl/u7RggHFUrqLyWdlfBPOCB6VcldY0B37jySMcDmqGoq7lMPtIxkY7elaJKwbFiwlktrMrgMZD1xyB7Uj6hvhhZYmO4nJPBGD15qSG5eYr93YqnGBjtVe6nMjxAgHAwDjqajYOlizKWWRnmdW3KNqgDp71HaPKUebhRkqpxgc+nrSyWwNwQWDnGQVyOCB2pjkjyVZcRxsPM3NgkEHAA9c1O+wr62YpuGWNAGweSeAeB/+uoY3IJfng9zz25pxlxNNvAAX5QvPT/GktXMkkijoozk4xincdhFtvPuB8zBVbLNnPuas3SrFLgEEEggk4NNjkCMcFQcZJB7HtVcSvcXR38gAsBgcAY/xplq1tSIgvMFViD03dc+1aLFkhKkYLsD8vTAXp+lUJZRHfAMu1RhgPQ54zV1vNG1nOHC42YIB5zmhPWxDfQguhIs5VwMHDKEPbHeq02y2YvJlJCAQGGCef8A61WhZiX/AEmQccjIJwMEVl3Mct7dlpH3hTlQR2HAGaqys2HkaMMpYBycA5yMcEU29ZYoMliSckEDnBpYB+7cFvlQ45GB0pt+A0UCqUZcD5l6nHrUbFkQikkVG5EYUDcBkcdz71RncG8VUwwZgCWGOD3q7cX/AJFg6qxBYYUBsDJ+tU4YCGBkfncOc9e/ApbbEPR2H6qgWKONFBfBGQc4OafpMRtQ5xhyQA3Xg1ZVw0pcruAJ496jUN57SySYXBAQDj/GhPS49OpTv2kk3oWIJ9CeeRVSWLyVXOcHjIGfzq9d7baQSOGRW5C59frVe/mLQRhFyhJBPcelDegppWPYf2atMvbbQtT1WeWM2r3RggjeQ7xtABIGemfbvXutz/ptqfkO5QF6Z4968O/Zt8B3AtLjxNNeiO0lV4I7SMFssHwWIzgEjv7V7ZaTvAZcEhcYJ7GvBrv39DOGjKNhqHlebaO5G0AnK4zknGDVuRI4rcvtyQC3r35qndweZLH5bYAIZn7+oAp92zPKEUkLsOcngkkcfpXN0NWhbF0k+0IWMQcgkH7pwePx60PF5TSSquQuQTgngjtTGffbRrtVdpOTjH/66c7FrfdnILFQc49K0i9LAlcpEsro2BjAIHQ1bhIlnf5VEZQjOPUcVFJaLLLHGhySpyMjqOTU9u6f2UF2kT+ZlT2xyDn8hRZ3uU23oVYwvzFeRzk5zzmn2RbzZo2ykbKCrE8E55GKjZQkwTABzkAHg5qzfyhLKEAbJPNCHJwME89OvT9aGrvQlpMjt4RBBKCuEUEquOMnviqSyGJgOQGGDgY7+laN8FhYqAGxgBgOo9TVaC3ZpGZnXbk4BHT61AKKSJUl3SyDbGkWSQFGDiprdd5kfjAJycY4AzVNHzI6kDIORzwRUsT+QpAKlpBlgBkKM/4VotgQsUmYnfYSRkgA9aWDl3JAUMpGScdRjFPEfl3JVe3A4xkVHJtWTp0OQKnUvoOaVYtNRAf3m8jbnPyg4B/nTobdZMoxxlWKkHBzxVeFGm1KQIAUUAjI7E8/rT3fy52LDI6KR6UlcSTKiRzTQM8iLF5blVIfcWA7+1W5JTIsDOSwDfMCBnGMcfnTDkxAgcNkkDinzxiKEAkqSAQSQcetNsCsqrbsyxllduxAx1PNWpmKCNztHIwD/niobPy7i3EssLFyxG1jngdDxTQVnmCqpKAjjGR+JpJXZOxNbHZNMXSPLYPQ+9FRKGEkh8vAzgZ9qKdh6n6e0UUV9CcoUUUUAFFFFABRRRQAUUUUAFFFFABRRRQAUUUUAFFFFABRRRQAUUUUAFFFFABRRRQAUUUUAFFFFABRRRQAUUUUAFFFFABRRRQAUUUUANBxTqbvFKGBoFdMWiikJxQMWimCRT3HXHWnZFAri0UmRS0DCmMwRSxIAHJNUtW1ay0Kxlvb+8gsbOIZknuZAiIPckgCvjv48ftyWxkn8OfDZ49SkKEXevOreRCp4IjOBubrz06YqlFsD6i1n4q+FNAuVtr/AFy1t52UuI2Yk7QcEkAcCvAfi3+3VovhSVbPwXZQ+L7qM/6TcPK1vbR84wGIJY8dsj618Ca/4+1bUL77RdX1xcztIRJNIxw6gkAZ9MAcD/8AViT6rOLURNIzKGO2PIwMnJx+n5VsoJbmV9dz6N+Jf7bPjr4ixHSxe2ng/SnyJv7I3PO4wflMhOQPXAFfNeq6taJIyWvmXSyuGmllbLuACCWPXPtmucv9XeGLyYgUckhnPOcn9Kzh5qsWbCpjgjr71oklsPVqxuTa4PsEVpBsGC23Z7kZGe/QVlzy+aA0p2PjksST1quCMoUUKcnDEYPbtTZcHG472PXdyKfTUlN3JN24hU/erjO5jioWZVmDPhtpwVIzgev1qRV84lQ6xnHAHoO1VLuLypCMll7Nnk8UrBJXehJJeEyKI5ApznJGf09ajF0clstIxbJJOP0FReWzIGEZUE4yee3rUeJFwFzkDBI4PtVpWM7XLTyxMpAUqTzwO/fmkEu1eG3LjB55BqJy4AByfwwKgZuhxgYJPHSpbHYsHzHAOzzAhBJc1J5yyMxKhfoKqHDAjggjOfenq0QCgu2/POB+WPzNNK5I64MYYCMkgAZyBkHHP4VWcquRjII/DNSSBhnJyGPAIxiqwlKkqVyB2HIpvRASho3yCoA9s0khUdAVOMdc/jUTzquX2YAGSMdqYLwIGcDcGHCt6Gklcau2KX+YbjnB4x2ND3ZWII21mBJ3AYJ9jUZkV2JB5zjjpUT/ADyAMcHPb3pDdy9DdhF+YBxx+FPMgZizNlCeF9QapyRlMBSHGcbh/hUkM6rIN6ghc4BpWTGtzQ07VJ7KVGifKpkCMHINdhp3i+C/jgtgqQSlgJXkPA9f0rzm5KqzCNuMZGBjJquruCwyADz6H3/rScUac2uh7DpEa6heviUK0AYB9wKkYzn8cU97yISskOUY8FgcjJryyw1x7NgqNz/FuJ5GMfyrrdI1C3EYkkkZQ5G5QOAAODmocXe5op62NqUedM8SkrsJO7AwTnPGKtFlswjtKigEH5geTg/1rNtdUt/LnaGKRz1BIPXPv9K0YpPMBJK4IztcdM/X61OzN49wZ2k3NhQcZx0BFPidokjjK/NgjpkVDFE88u0tgDIxnNTooTbuc57kcnvSBbla9kEAQqcEkZ2gnP5VU1CWeWFI4V3jJDKTgcirGqKxMUgJU4IGOAfrVyxiQW5klm2MWGVwc+vXpTaB32RSS1kKxyTEsyLgL0wPQe1SrltiAEDI6E4yfWrEknmDO1gCSFPByBzmpLKE+WTKiucjBU4I/Cm9hq5UuLcK7o2WYnHtgVBqE44IxkgA8H0Ap91OZZXMbEoCckYPf1qGWMyIfmw4x16nmpE1cLYyNC6iTByOAMZHcGrNvDHEgZgC4JwM8j2xSWcLuHzhMZG3HJ96sG2VONwL5z+lG7KiNedGI2qQ23vgYxVZyrSMSNxOCBnPI71JJEGk2Fz6Eg4PuKXUIobadMgEkYHOeopNW2FK17ldIJJbl2JwWGScc5q66R2cRUkbiwUsRxzVVrmOAnY+zd/Ex46VFJbh0YysXZiCcscZHp+dO3UtMl8xPNlVNmxAMsTgdeo9as3MMjRvKBhCuSSATg9hVexs0lKGTG4kAgc/nmptalKW4hi2MhBDcZAHoDVXJfYy4lE9+0jLlAAGZQASBnH161pXUyzSRR71DMQC7sQcYPHHesqCVI2RGAGCCTkjj0rQhilu74NGMwoM7SQeceprNuz0JsWL7MVkSjhOoUY6jPJ96zIyG+6ct3PT8addlrqZgCAFJAB44J5/pUsIWBJQx3MOBj+VCuNK24nkNKAPMwAOcEZ4+vBqBsndiQEA4BOAcZpkMkZ3qAV3HJGeakMayYiIBiJDMehA/wAmgbIriZIhCvyl1wcEZOc8ZqKQzNJPcTKrnJYBRgKCPSprq3+0XU9yq+XGTwCcdB0/So1mMj99rcDnj3oD1LTR7bcOzFRt3cHB6Cs92klhiK9Cc/PnOK2ZnFvAoAUkgAk87etZHmvLdNukDnJ4UZGPSn0sXoVZYZL2XJBkPA5Y449Ks3MYjtSh4KjI3c8/Wr8EASZdj4K8kg4rJ1K6bz3UsW3cg54/EUltYVl1PZv2XNWP9n+IdMDOTBKkiKTx8wwf1ya9xtysmnXLP8rqxAJBBIAPQfhXzR+zhrUVh4tv9OWN5b/USrAkkIkaDBycY6n9a93l8Vw6p4m1TSLSGbdp+1ZZTGVjyR0BI5x3rwaq/eMyW9kXYGa7hKkEyHohJzjGcn0oZHDYK8ADB7mmWCg3SuzMeCDtPOP/AKw/nU6lWuQcsIogSwUdeuMmsHpuWhWChWYnIPAHoaiTiExcsocMFJx9f5U/5ZIm2jjIxzzUG/5dxGSM4OPekC2F3CaaSbaEcnaOMGmqGhc4BCqeOODUsKh4Qy8nOGyMYoKCQuGk2AjC5OQTVJlFRUczq+Rz1B/lVuaHewZlUlRkZzwccVFDkCRWj3EMME9R6EVI8hAGQS2OnenfqBX3SfZyZMM4GODjvUyOnkkOwVsZ6g5/KoZNu7pgHgg84qxPFt0kzhQJVJAUdWHapTTehO5HsDWxmwV5KkYz6f40OTgdiQACOtQoSIY9zsBgkgnvU5t2urm2jiIJ5JGeTxkAVS0DYlV8r87ZkAPX1qO4xE6My8kc029kCvGmwCUNk9zj0pbk+eoAbJAyeMDHP/16TZRFZmZJJJiQnB2nnOB0qZY2nmiLEyAMCT2x7/nTWP8AocCx7QFGGdgcnrRA6JGc5JZSB1xnpRurgNhje6IUvgxvjJ6AYz/Wob3L3bcfIq84PGcmpYclok3FCwLMDk/l6U/aqyEDpwOTx0qQtqSPsfTi0Z+f7oKjPUVVt4vsqrG23zGjBI3E85JzjtT43KbwMOqAsGA4J9MVHKnm4b7rE53YwcDpVdCX3LE/m/LhxjFFU1uIwo+Yt75NFFx86P1Dooor6E5QooooAKKKKACiiigAooooAKKKKACiiigAooooAKKKKACiiigAooooAKKKKACiiigAooooAKKKKACiiigAooooAKKKKACiiigBrHFebX3xS/4udZ+EbeBDPKGkkkYklUUZJGOPbn1r0ivm/TpoZ/2uLvgGRLGRRg9MKAcj3qZX6GFWXKkVPi78QfE3hr4qnQ7a6kbS9SEKpCTyrNhSVI5AznivpOxiMNrFGW3FFC59cDFfKnxokluP2lvCsEbK22WyKqRnkS5Ofwr6wiI2Csou82ZUneT1JCeaG5FU4tTtp7iWCOZHmj++gOSv1FWXcBTk1tdHTdNHi3gHx5faz8WNd8KzKXtNKkuLhZCCefNCqCfo5OPavawf8ivnj4Qz+d8e/HsowIpVZ4+MZBlHJr1r4jfEPSfhp4Zuda1e4SKGNT5cRYBpn7IoPUn9KzpvnvZ3M6N3c6ieaO2jMksixRryWdgAPxNeAfGT9sPwl8Nmm07SmTxNryqSILaQeREQcfvJBkcHsMng9K+O/ij+0l4i+I15qs2qXVzaWU1ysVlp0UgSOKLaM5IOSSe/ua8K8RXX2G88sMFEaBNiynagJJJzjJJJ6knpXWqfc2l7rsz1j4o/tAeKviUdRh13XDd2F2QwsIQVtogOQoAwTg9yMnHOa8c8R+JiiGC0VbeE4CxxHC4AAPH15rDOtSeeH+WUBuB0HsPpWWbh3cF4ycnII6Yzjj2rVIwcm2X21ApbEu7MQM4BJ7eh6day5bhptg3lVUDGGOSe9WLlZJIZIkdU5BOCM4z0JrLul2kKJCMMR8o4JHPWqtcaT6lu9u7cDAkLOoAJ6jJ7VUk1IMuz5n28HK4GePX8KIrZ13yi3C5wwLnAb3p8+myPF5sksSIFHyqcsSf/ANVGlhu9tCBTlnJfJByFU45p7XMoBbOwZ4ORzUbKoYhTt4zzjJqnJmYv+8KhRk4GarToQtEWWlAYOJSTkDOe9SCchdwAc/3garxRRhlYlm9CRxU8hchFSNmY5BAAA4Hep3C7urlee7nYDDhUB4UnjPqKht55DOPMkRYyAACMnI6k1ajtC0SF9iAjcSzDioJURMY5B75o1G0SPcwqWJkLv/CMYHJp5lieEfMd/THbFU2T92X2FguASCD1qLcRkk4HYCk1cm7uWy6Y+VgHyQFHYUgk8ogkZIIIOOc1EibmUg4x6jNK27ngHrjnGapOxTWmhIZUaM7mkZySxB4wfQVXWVg3KMBwenf0pu995IwMnIwadKzkPmVScggYwSMUtydtyUXaeS+6INnPDVTRwx+5tB4wD2oc9ue9RqSSADgH0qtgTsTAquQB0685qMl2JOMDvzVgIEBCkdMe9QtAyseo74z29aTdwvcagPzNng+p5phkK5I4zgHvSH5GbkknoDQAHycgH3NS0PoG4F/mBI7UFNvXkE5H0oJwccYpx+ZcAZ70eTBFcOVL8c9KsLcygjMmQpyAowD9ajA+YhiPY04Q5XIORjJAFCQ79TpPDuvFXcTsdhxgY4HP/wBeu5sHQt5wZChBKkAnkdq8kRPLyQx5BG0jI5rpNE8SfYktobmfKJnAxgZPHP5Coa6o2hPSx3EV2ZX8xurnccAAHJNPYs0oZeADwD+NVbS7S8ACqQuCMg4B75q9dXcUocxx+XHHjC5JDHHXP1rM2i22QXgdkjmO0huAoYHGOuRnigQY0wO5VJZZCTEpJKgYwfx5qtaF5Gl38jdlRj2FW8JDG8pkO4DABAOaaVzQbaB/tQycRhcBcDOc5JqK91Sa4llSI5VTtDDgjAxzViyVppEkCmHn5j9e9JJADghlIkJHGM+5NN3CzexV0q3lkt2baFdQSQOhHrU0ap+8YnIJyM468dKsWsqwQFIwucFSccnPaoI0SORYkII6YYDPSov3E3YsC6SB1iIw7g9enaoJJQizTsSCuAo4xnnmi9yJolwQoXc3AycVDOPOs5UIByCQDgmmNXQ1ZWktjK+1XY4PpUExdmjIcNIgztbp9alEYkhjHAA5K4xj3NWbKISXQRnUB8KMjJx3qXqJpt6le5gmg+yQeUodjukYEEAEEgD17UtygNw0YJQK21huzg45x+NTXBFteOXctJyY1bqBwM4+lVfmVju2mZmMjMw459qroO/QvR3iQCSKJiXkjCndj5SD1BNU9ULi0BUEEHH3gN3Wq9p8107MCcnj0JzUupAzTpu+UA5wOM0r62GtylaWrSybm4JIODyO1bK3TwQMEA3hSDk4A6j/AArMJb+FigFW5H8qF2VgXI2gAZPNJrUGrlaJiHdZG+YjBwM802OVFQsy+YVB4zjJxx/Kn20Du6b4xvHJ2jIqe/R9igrkMSuBgdOuaA12KdrEN5uW3IWGArdACOlTQyNslCsN7qUAwDxntx1qK5uUt4kiVSSQFwOR9alsk8gO7sASMAY4GKbtYRV1SRILswrI4VANykDOQM8465pbMGRlcnamMjIxn6Cqkqfa72SVmABJBLDPSrxJeGJGIIiGAUGM9+f89qOg+oajcNb267R5rPIAeQMDByeT9Kh0bfJcO5VlXBO7AyT0xxSXFql9I3zfJGvPGc5IHJ7f/Wq4m2CIRKoRCSTt6tgY/LilsJ3uMeZId4cbhtwH/nWVeBZHDYcpjuMenGa1HWK2tgZGPLAKp7g//XqnPggHv6elHS6CT0PTP2dfD1kNQuNaGoMNXQvaxWZUbVU8liTxnIFezSWNr4aea6muxPc6hcHc0gAJZgCAAOoyDivLPgN4Dhfw/F4ne9mF1LdzRNZKAU2LwCT1BIxXr9zoNhqlhBPNl5LedZI1DEbSAcHjr1NeDVv7R3ZmtWOt5NkUgUgHHGOn/wBaizy1vIrDDk4IHQ03lJkB24JALMMgjIz+PWrAjjhnmKkkbiVx6Vg9TVPoVnHkqAflPBwDQA0hRQdueCOvrSTfNId56jIBHFTbfLkgJJ3HoAOBU9CrXEkbyoBGQHKjJ4x+HSmWODKGkUgY+6AD147VYmdcOcYJORnjn0qlCy28y5fLNyVz0zT2J1JYEVZCH+UAkAAnkZ4zmmzkRkljk4yGz2qbywd7kZMhyOPwqG6DLGFkXBcfL05HSrSugWqCUBIwxXIZcimrKdmc5BORz04/+tU6N+4libCMoAU4BHT9KpxL5SfOd7A8cfyFTbXQFYVo1VCpOOTyx6k1akUwNEe4HUHPOKr2jiWQmZwsr4ITgnPcY/CrN0yErknIJOOgHGOtN3tYorz5Be4jiMjxEEIDgsce9L5RjZAQRuGeCDj6/nTVnGTh1LAfcB5OOn86s31v5enpdEMRgkBMZyCM9aL6WYCXsjizit2HyeYWJUcgkev1AqBHdURTtZRnPY5oMpm3M2SM8AjBHHf3qCQbXhRuMnHB9TS20DYmkcxumMB3BIye1SqPKi8yRAAxOCTjOP8A9dJIu10QABiMDnnGe1SThbiL94/yRkjBPII70WfQnd6EIZNgQYBxuIz2qNIyHDAtvK7drdMZPNMV3ABUFiwI3EZGPWrVgsa2csozIzED5uSMAg4/KkF7blQW8LO4LBMHGBRU0L28SHcpLFiT+dFK5Xu9j9PKKKK+kOQKKKKACiiigAooooAKKKKACiiigAooooAKKKKACiiigAooooAKKKKACiik6igBaKTIpaACiiigAooooAKKKTIoAWiiigAooqKSRY1LMwVQMkk4GKAJaKYjrIoZSCpGQRT6AGtXzNdf8S39ryNFbaJ7UvuJHJaPJX9P5V9MHpXx18evEsnhD9oqw1a1jDzW9rG7AnrkY4z7EflWNWXJByOPE/Cif4tzzL+1P4ZZUjwJbNULHGcsM5z+FfUfiPXovDXhu+1SYjyrOBpn+gGTXwT8XfG+qax4i0bxKLq2F6kiXEQKqTGVPyZwOBx3r2rR/iB4g+KHwh8R6pfXVs1lbRPFcQxxhQ+FBbBxngHPUVw08TGTdlqzgp1uVvzN/wCBPjaXx18UfF+oCQGza2geKMAgKWJJ4PsBXF/tR/G7xL4C8UXmhaVqH2ZZ4UkjJwSoKgkjuBnNWf2YNbsYPG1zp1kFxc6cJSyg9EZQMk9/mNZH7UKaVJ491K5nRDc2lrC0sjEgKhAwCfqRRCbqUpX3OiMnKD5dzL+DnxbbwFaahrOr28mq6mbHDyh1RSdwI3k9FyQM/wA68B+OnxJ1z4o+PIbrW9TivYLC181LfTpD9mgkbqgOcMR69Sc/WuB+K/xLfxVe/YdOjbSNK8kx3HkSki6O4Fcg8gcfpXCal4gbS7ICJw88qEEkZCtxzgV2YKm6cG2dVFypo0Nev4pHBuVIUDzAucHIOR09xXIX2qvq1/DDalnViSSTkdCDk1nzX0+pXyLKzsM5Jz2z0A/GrS2EcERR53toRl28sDe2MnHXvXopvUtR1u2MurqKyjCOVZ1HzKhz0qC4v5riCOBMAKpCkLnjOeSPr+lRxxJIGmZWjiZ8okjEnaR71HPerHOEgO3I+bBz1FUHKuhftLFPIMzOC4QbiOhAPen6lqcU1vEgRERPmOwAZPqfWsOWXeQhk2KBwQTg+3FQSTiMIoO8AYB5x+tCJ5tdS3JdtMo/elhk4XsRjtVUlihUKSRjocGmxylhuIAA4JxinTTYUHIjGDnByT0p31K3HwxOT8zde2QQPqK2H1i10/TUsrbT0W73Dzbt2DZB6AADj9eorE3KwyDnnPXrQ0rCMvjGBgY4PWmQyY3B+0kq65RvmLDIH4VBcXMtwxUkEkkE4IIz6U0kk73Gd3JyeTTWBfJyoB6gdaVy4tND7dgsZjkLbQMAg8/rUKyqhGwsecEE9RUbj0JAHHJqMqQwIOM4PNMNUXtztwCSCefTFNkBB5wT0xioopZXBAGQh52/lVtMEZAyx4wBk0r6jcVa5AZCFwRk/WkWTPB645NNcb+cYOe3ekyUzldw6dcUyGrDxjGcAjpn0oZ8pgkE54wOfxpWIxwmVwPlBJOcU4wr1yMHkDHI6UCZVlUAj19fSmEAuCOgHbNWm2jOOe3TFR+Wm3LYIJPfB96BNOw7dCSOucZ9KRplIO1ACcDJNRiMmTA5Xg/hTJFDMcHHPc8UELUSRduehOeDSY6EcjnjBzRIOMYyeoPamMzsRtUFiMAE4oKH4yM9B2z1oWUpgDk47cUqsVOCRkHGBg1HIQ2AuWPckYP4Un3KQMpyDxkc89aeZiqHs+MdetNVg21QwBxkA9cf5FJx1HPuae420PMu4ccHqabkEnIBJGOvP1qJWxkHIz2pQwODnjGAaT3sJaM6vwzqV1IBBEzyFQD6nrgjHtXoECTHTlDIwUxnbwBls5ryPRdRl0bUorlMkKcgA8n1z7V6ho+uSarLAm1AqRlgxJwTjJ4/Ks5LsdNKRJb2720BeZWR3wTn1xRdJGumtKxx2Cngk0kpkuM5KD5sdxiprr7JHCBcbsIpwRySccY/GoTa3Om3chnmEVgCOHwB0yeoz/Kqs11cXJiCx4jQ7SxXsTkYI/GhALwZZgq44DZyKjvtTWziht1DvkFj8pK5GOv51V+4neL0Lc1zFFAnmZO4hgBnIIP/ANYU+Io7FyuQ/ADjp75rMW2e5kEjMu7AHfgVqRJvQEsWKcALxUabi8xL27itrUgBS+cAnJIH19OKqwXHmWXmSFRNyARzx/nFRajAJRgZCnow6/XFEyBVAbBOAdw4GMelPYYvnhIEjEjM+c7mxnFaCTR2sSs8mJWyVBbJ6ZGBWTIjQ2xbGWPzL6Yq88U7+QWOQoIBIGcdOtLqKzvcrW9jIlw91PNveWQyBWyCFIHH0p+oywppxYEtctJjHRSBjAz170aj9onkATDkKFO484A//VUC2eIEbBkdCSAxyMk9qLO5TJbKLy7lXwDg7grZIptxG6Tu0gAYgFdpz2yP51YsonkAd0BGNuVODkmnXKrLc5kO3kEADHAAH9KYtyPTLaS/YQjmXgk4yPf+VSTSGS4b5diIwG5RjkAZp9neGG2vpLaQJIYJBGGUHJOMDPasyG42wF5dx+UsVB4yan1LLVkyrdzyOePLIUYycg+tQwxS3bB9zJtJJBOB261Jpk3lxu2N3yk4Pv0qqbp5g6INgJB3E9ecn+VAnrqEkwN4EwCi5GQRzVudgbWXKBgVIXJxg1nW6AvnODnHQ9s1pSrmEKAMnkA+negly6FGOHbFGFUs7cMADgZ70+SRVkVcc+nsB3q5A/kRM7MenHFY6TvKdxySwIUgEHqRnNAJmk0sk0RjVtkbEA7T97Bzg+1PlhG845LZGcYIBpFWJBEiLtCLgknJJ9SakkVRjBOeDknjqKHsW9SKW0XMe4ghCCA4J6Gqd+6EfIAX6kY9e1WrqcIof5cnoAc96yrtlkBbLAsc49OO1HQlI9c/Z38UaZoEGq6RNczNf3F0LuGEZYhCAHAHpk/zr2G0vytxcwq0jKWLKXUA7T06V4T8A/DFw1/L41uRb2GhwB9PhnuWKvcTMAQqAjJAxXuuk+XemW88rbK77AVYkYA44JxXi10lJtCSV2WLjc9sQhIbIwxGeQf/ANVSTXG5Ii6bcAKxTocDrTlUO6CXCoxBJU4IGeuBVcs0rARyZVSAe449a5VG+o1uOeI3JBiLEbicYycZ6VavGVoyykxSKABu+vP8qTKwsSP4iTjoOT2pjbEgKY5KkjIJ5Oec0IrYnaIXGktJkHbuYYPzeorPsGMlqksnLEcAEk+2cjrU9uxa08k5ZlUBsDr7UkMIjhGY2AYYAAHBx0/OhEvYWOUGJ02AENgluCO/FRzgmRX4YEDbk5xUiykoykAFhjkDP+eKgKkoU27jjoPWjm6AlcfO+1XbAYk8j3PpUl/axs1qVYqNoBbHTJzn+VIF8y4tkZAUALMM9MdPr3/Kn6kBPsXJjQHdwOo9Pp0qE3cEu5ShVINRR9wzGG2vtzknjtn0/WrqxrIqq4IOCRn65xWfv3zu+NuzCgAcd60ruNRFZvFIxJwWBG3scj3qrtsFuZiQ5u2XcQB3JyfX0+lXpJi1pEjqogRyRuBBPQnk+pxVIOZZpHVGRDlSd3U+v6VpsyXNp5WNrIN25uoA/wAc/pTaW5ehUPzNgkkdR34prBQySvgqHC7W655xTVbLIigAjAJbkYzyfypsyMzY+UqrHJAIHtUi8i5Mc39m+3AVxuYc4GCf51Xu5FmW4IwVc53Edalim85So4YKcnB6YNRk7NNlUnJHAIAIx7e9NaAlbcWxtxJHEBxEDgnPY9RU1m/kXt3A0e6BmBhJOccYP6iobTzbKCBW5G1QAVxnjqaAA6yM2Q+c8HAHOaW5LVyIQSPcTup2hmzhEIFFNM8kBOxsBuaKLMLH6g0UUV9GcwUUUUAFFFFABRRRQAUUUUAFFFFABRRRQAUUUUAFFFFABRRRQAUUUUANHauC+J/xHX4eWUU8iRETBxH5hOSygEgAexzXeA14J+1pKE8OaEoVWkN4xAIzkCM5x74NZzvyuxnUlyxbPU/h14guvFXg/TNWugglvIxNhBgBSTj8cYrqehrjfhPbmz+Hvh6I8FbKIHPXp/8AXrsi1ENYhBuUUx1FFFaGgUUUUARuSEOOTivPPBHxIm8ZeL9W0+C3WKz01AsrnqZCeAPbANehP92vCf2dEX/hKviIy8D7dCMZzjHmZqJbmM21JJHvS0hHNIGAzzTicVZqncaea86+PF/daX8Ob24tJHjkDIjNGMsFY4OPzr0UkcV4p+0D4+0f/hFNQ8OyyMLy6PlrjjaysGzn8KyqVFTi5MyqNKLPVPC8gfQNMPILW0Rw3X7g6+9a9fNvwb+L+o+LvGeleG5LhTHZ2jyTFFwZAoAQH8wfwr6SU5X8KzoVo1o80dhUanPE89+Kvxp0P4Rrpr61DeyLqEvkxfZIQ+DxyckY618iftZePrTWfHllfacyTQJZRhzGwLAkE4OOhGcde1e2/tmaSviDwzo9nHP5NzHJLcIB14UY/WvOE8FaJ4e/Zz0nXZbUPqT4S7diG3EsQQSRxjArkxU3K9OJw16j5nF7HjXxw8OW3htvCt7YzfaVvNOjunDSAhWJOVJHQDGcfSvor9n3T59W/ZY8QIyKn2lLwoy9SNvJJ79DXy98UNWstZ0XSZ7SOeS4QtbupGUCEHAHpzX1n+yvfW19+yrIJR5MUcN5DLk4IIBHPpwRXHhGvaxTWpzU4xlLQ8O/Zv8AH9r4D8VxalqSy+SY2gnkxnCE54x6EAke1eQftP8Ax1f4vePdag0EbNGYlJbiIlDKiAYGe3TJNb/i/WrGDwyNDsdMNoUWWe91CSQFjEDghQD1Of1rwbX5rS1inS0jWC2mY7YQCCFOO/fPevbp0lFtdDtw65L6HGzzyQLES5JA/ikLcZyCM1nT3/2qYMHVzg5TJODnil1m8UYC5CquMIMgDPAqjYyx2y5kCt8wbLA54zxkdq7FGx1tm5Y3C6YrTTRea5GFAGRk5AOO4qre3Uxty0kgkPfCYBzyPpRZ3xvruJrh9lvECViU5DHBx9Kp6nftLuRJNiFdnl5446H9apaMb2Gm+d41VcEqBgg4x+NZcsrNeEnBw2SSM5/GpN5Q7Qcjrg/SqsmQBycgYAq1tcSstGX4XVIj/dzxg5zUUkuJVZsBcYAPeq8M20BTxjmnOTIi7iDjii4NK9ydC7chgc8AA8AZqRnTJYNuO4IVyTgkE/0qlHMVyvAGOoODUiPhCqnuGHck4xS3LLqTp5Y5BIABBOCKEMk6NJuKohx29eODVBEJlRyTgA5XoCferBleSRFkkwgAAHYc9TRqjOzeo+aUJL5efMIAJI9/0oaQOBxg5xjpUE+2K4l2MHQEgP0DDPBFJAxLkp0ycg89qHbcUR8uNxIA24A9qmWA4AGCpAxnrVyxtjIOCAScHIH6A1eEX2PLkgBcAZXLE5I6Cp5kje19jMNu0W9RwGHUdqjXdE2FbHOdw7irsySyyE7Ms5yGPHFVxYXT5IgZ+cE44ouDiyOOJyhcfMAOfrSSW7sgJBJxk+1X4reSVY4yoDHlYwCCQO9XRpk06cQyBcElxgAj0pc6FyNnNtKYnGOD/WiVgynLAHOQxPGTWvd6RJHCGKZOBkEc1mrZu4ddu3gn2zjitE0xeztuNtmCDc+COh5qT9y/J4IJx34NVyrRDBPbp1GasQY8rLANgjI9qd9BeSI5ZUiICE5I4DDGaqk5YEYBJ6HoRV52i3MDhAMkZP8AKq8sYbY2WIIyCp4pJXJasMkkkAGQCRwO4AqAbtxOcnvg4qd1AU8knGQAetRr8jA4xkfrTMW7Am1pCBgE+9MeLZICCy4OcjoakblwduckjjihuWEbcAYPFAxPJOQwAJYYyew70PgIfrirewHaUc7MY6Z5qGYlD8yKTn0o2Ah2DA3Yyec9sVCUIIOcgdqtwRo+S7AAZ4INMuIIopwI5BICAxIyB9KTQDUb0+U9jn1rpvDOqNC6wbyScjdnsetcrJlSB1A7YqSzuZLSdJI3wdwPB7A5IpWujWOj0PXrceTDDGSHdl3DJweeeaLy4ggt1QnzGY4HmAA5PAAx15qnDro1OwgmmbMgAhCYGdoGByKtS2kaxx5UCQnI+b0Ge/fmsTti21cbAipAJJDlVGW2nv0xTY1je3JZS75JyBgAUXTo0kUSuCzAbgBgDmoL0mJAm4gg5OM9AfajcZOjRwoAhJDgHdjuexP41e02MLE7MFOOecA8VjPO2pySLGSiqFBO3AyAOKn1Ka6XS5Vt3AuQVIIAwQDkg59RQLXoVL2QXPmQBiEZ8BhwACemfari27NEgAVYQRhhkgjpyaqfZzlAxALDJAIIyTk9K05JVRfJQyohCjAxtJBzVO1rDXmEkMKOQDuKng4yCOOKRp1DE5ySSfQfQCmlBOdhIIQZO0nGT2/SoxMIZYYxyWJJ47f5NSK7JIIDO8rICGIxj2qNVEOYwuMY5znnPOanbV4oIgqROCGwzE5NUNOleWFt4+csSScgYyf6UdBpp7l60BwVyAueTjnGc/0rMe4N0zyZLYfap24OMY/pWhuLRnYcls444xmqcELQEuwUKSQOeuPap6jTsLDEYYmGDuIzuGMd6rPGy7VZuScAetXSGaOKV22Iw+QMCNw9R7VCoEk27O5geOOP88UPUG7jXg8u1eWQlGbK7W45xxj9Kp6TCZ3eGPJcAdV4Ix61cmhdyEfLjJJYnOc0GaC2tXk3xpIzlFUqc4AGee3apemwNqxEpWJ2XIYqMgE4PX0qe8umjtiVCqTg7mHbHaq8EKTlTJ5aAAsWJwcY6VmXU8d5tbewQ5wpbGACQOKaZla7uXb28IXyY1ZxhWKk4B6Z5FFnCfOMzgqzcooJwAegNRTusog2ZIDHcwOeBWhGNj5IyABgZz70xpXZPLjykQ4YDlsjJz6D2pt28ZUbvl6EjpgUy7LMCwALZBAxjIqrcSCKGSU7Q8gCkk5JGegBp3ub6pCXlykmwqowAQMjGKyNRnMFpM4ySFJGPXGa0ArPG6IBIeNxI7H0P4VSvYygCKMggjPQfjUNXVjN3PaZIr/UNN+FHhvTrLzYdPA1S9jMgYNI2SCexwD+Fes6fOILRkwqnJYbQAASemR1r5t+H0lzp3iqC40rUlkngtC8ouCYkZyoAUZPODke9e6+DLPVoPD1k2tCAahKoeQQ8jk9MevAryay13FfWzOsALzQNtchVO45wCeDj1xVezRftdwwTG454GNx9cVNeGS1CohIMgwQvIAxSWZMcyBSuW+UZIHH1rju1oaEhYnaCcEcn6VHLIZFTJwQMdenNPlaRUmwy5BxknJPPQUWzPtiZiCPQ8Y5+lSAW/yXKFZCBnnA4YYxikhUvqc4BEcIGVUA5JJJOaQFl3uoDEZ4zwOabbuF35BV2xhwcgnnNVfQli4EcrLwNoJJ/GgB9qTqNyHI4PNPCkth8AHADHqTmpXQQoY4zkbR0PFRpuUktyBY4282cZaU/KmTkKP8n9KkuSjYjQgkAAnPPTk1WgYwq27BzkjHUUtqSQSTluuSMU2wdxtoI4oHMm5icgAHuaUg+SifOyjPzE8YxT0RXcbWA4J29qYpZ8oWI3EgUkwSQsUgawNsMxtK+4Oo5BAxipriCOONLdEMjCMEyFs+pJNLZoFUIWAZeDnqOKqGYSGVlYnBCjnAIFVfQbViO1td0+S23jI6AH2qQNvifAIOcE9wajhLpDztBOccnI9DVtpdieVguX4LHqD60XRC3GLE0VhJCuVllUgFTg4+vaobgbUSLBwAGYbs9B696sWokmuvKU/IilufYd6hZsF2OeTgEe3FFtdCmSQv9ovUwGMSKCSeTjiorpltpQh5EhIXj2HWiwZpmlmI2KjeWMMDu4HPFTai73cKQxFUO4FWIyQfX+dICvLbswUqy4xRUkNwIZ54ndMoQOKKVwuz9PaKKK+kOQKKKKACiiigAooooAKKKKACiiigAooooAKKKKACiiigBAMVFNMsMTuzbVUFiT2A61KTisrxO+zw9qbdcWsp/wDHTQTJ2VyHQ/FemeIpryPTrlbn7KyrIyfdyRkAHvXJfGbxTd+G7HQVspzby3mqQ27MP7hPI/lXOfss2Sw/D+5uBuLT38xJJzwpAFcr+0f4g8vx34atZRvt7KeC5MfYkuefwAP5VlOfLDmZz+0fJzPQ+kkOa8O/a209Zfh3Hf4Jks7lSuOuG4OPyr2u1lEsaspyCARXln7Ttp9p+FF+wJDxSxuozgE5xg+2Cad7xuh1PepnYfDKVJvAWgOmfnsYW5OTkqM/rmunEqb9m4FwORnmvIP2ZfEb6z8O4reRmdrCT7OGJyMYBAB9BmtjwxJeXHxk8Xh3/wBDt7e3SNM9Cygk4/A1MJXirIdOXuKx6bRTQetA6n/CtjoA470DHauE+M/iW98IfD3UtU0//j5hCgHptDELn8M12Gl7m0+2LncxiUknucDmgnm1sWZf9WexxXz9+zAjS6t43vHcM0t1EGUDoR5h/kRX0DLwh+lfPv7K2GuPGkgm8xTfIoXP3cb/AOef0rOW6Oep8aO6g8d383xpuvCwiBsYLFbppO4JAwPzzXe6lcvbabczxANJFEzhT3IGa8ZsXkh/aA8cXvm7DaaRCUXqGG0Hn6EdK6b4M/Eab4m+E7rV7iIRwNdSW8SYx8qgAk/Uk1nzpS5biU1FtM8y+Gf7QXiL4m/FiPRo7e1s9Ns45XuwhJ3AAAAZ5Jyfw5rxvXV1j4mfHXV4YZI7uCG4uGSJZCFULkMAO/TNZXwD8/TPjfBCsTwNe3LrKrk5Khjnv0I/pXo3wd+xj9qjW4IoDFGkE6xoR0Oec/hn8686TdS8G9LnnSqubscT8LfHsPw7+Jl3eSxF9iNFIccYAwefrX2f8LPGz+P/AAjaa00IgW5ZyiKcjaGIBz+FfEfxj8PSaB8SPEGnshRHkMkYXGGVuQfbjFfUX7I85l+DemR4Ki3mnhCnsA5wP1pYdOjVdNPQ1w7kpqJw/wC2nPLp48M3sY4zLGTkjJGCB/OuZ0rTbjXP2NJJpLgz3F7cNcqXGdn77AUD0wv612n7cCPH4J0K6XaFivWUllzksuAMe+DXG+DDIv7GWqJFLG9zaNJIVVsbD5oOD6cE111YxVRS62Jq/wAZp9j588NeIV0tZrC/ggktQfPQKmPnIx+GP617VoPxJs1+B+qaFYiO2F5cMj7Ww4RgCSBxjOMfjXgsmmvqsllqVvuAdSrRHhXPr+ZFXvDXjZPC0uo2c2jw3pe4JlluDhgBEQNvYDOPyrx6MbYnnuYwg73R51421tLnWTb2qO53izJZTgg5YkjoRxXmni8PBM++YAqMFAMEEnp7Cul1C7mi1F53kKCWcsoV89AcduBXFeN9c/tW/nZDsWSTJBAJyPQ19RF9T1acXbU4m8BaRmXPI+YZ4xk5NQxSmWZUMbHAPQZAp15Jt3MQCDxyM9TTrVngYsg2Nj5WHI/HNbp33NeW2pLdX5iiREUDnDADnnp9KS4uECoNpMjYGSOgxVW5Z2lJ3AkgDJX35P8An0pAfPlDDGVG3PQdMf41XW4miVlwBkEg9+9V5FGMnk9iTV6QFIgMgjIx9MVUchgBgdOtV0HFXIEXB5P0AFSEg8YIFNDY69R3qWJFkYKx+YgkDoeP8ikDVnYesYGMqpHq2cgGlfZCEUqv93eM89x/Wp47d8EDJGRx71qrYLcRRLkx7Du4AJJ79e1TdGiizGiUs4IBIJ9M0SQ/MRgnqDkc1qJpkyXDMVXbkkFcjjPFOOnO2ZAu/BOQDk9e9LnXUpQbM025ZFKAYxwoNWrGwldyxXHoBzkVsR6SlykQ5CZB3KuTW3ZaMsYIJZimCu1QCOvJ/SspVUlqVGi7mZo+nGSRkMa53DDMOhq//Zwe6AdQCpJO0Yz6dfetSG2OUKozheWZiMZ9OP8APFSyQkZOACBwSeSM5rkdS70OqFJp2KMumLhCUBIA7YFTeTF5TJyOCMKcc+lWg4lQnAJxgbulQnbG7kIBnpt7H1o9q9jb2aM4bLRUlYMBxkgcrnjBxWgttHPAM4KE87TjH1GfepYIlCFG+YsMtu7ewxTCv2dtykkdcGlzLoT7MqTWAPBCkDj2x2rNudOjMjBEUEjPBwM1vPMmOchiDxnGaqmFZFYuOTyBmtIzd9SZQ0tY4m9sjC+7aDuyR3zUMcSY5Tac8jtXWvYieUq0Y2LkDFQS+HoZtjRu8SqMFQAcnn1rpVVbMwdO2xzO1EclgBgcEgEfrVeYrgsGABHY4Ga37nw7sAczMQRgrtwQc/rWfNYKswUkOGYfMwxtH0rVTTOecWjK2mXOwZOOp44oktWhc7sZGMZOcfTFWJ4ws8qo+6PJAyME+/8AKo3T5hk5AGeatO5z201K+T5ny88/lTsoXGARzg5HGe9NALdcqM8ce9Swjc+5cHaeQaYvUmjhV4MjggkY+lVnB3YxgeuKmQb3J9ySOcfhSyD5e5OaAvpYhlPljcMYx9T71E2MAKqhsZ3fyqbyVkyNwyFzjvioFGDg8jtmkxW0Ij8wAx8wPJHemoxR9wyAMjBHWrDqQ+7APGOvSomUnjAJHA9aEhrRnS+ENVghdLe6KAowdWk4Fdn/AGsk7uwjiuZiSEZR90Edvw4ryTHIJ3Eg/dOOa9A8J3aS2g+60oPzAjkDHGKzaOiEnszas4ZY2MkuPM3Z6jjJOBj6Uy9ikNyZ5toBAOQe30qcyFWbdknsAvI6d6kEAZFlkJCg5HHb6/nS2OkktebUwxEneCSCAAfcGqMOS7oDjHBHtV6eWJZHMQaNCRtLHJxj1+uaoadGm672JIrqV3OBwR3/AM+9PRD0LLJFBmRuF4ACjgGpoSgla4Zt6BCoTsCcc/UYrJu5wzhTIwQEsR1GScAfpWuICwRCNmQOPqM/ypO3QOupAku1ER5mlQZJycZ59hToZEOZGwVA+71IH1603yw1y+3DBBhsYIBxkA+9Vyq/Y5ztO8ggBRtz6ZqGwsr2HiOFLV8bmfcXzuyMdhSrODbgp0YYII4FU4LOZ/JYYAGC2SSMYORVhYEXMaAlQc7R9M0LQSRYVj5anaQ2CAF4x0zVW4gZwWDYJGAM4xkdak3okiszFnIOEBxxx/jVSaVhGCGyxOQD6dKbTbuhO99CWWd2ZEmkeTZGEjG7AUDP+NCDyhxgE8AdSfeq2nwSPJubLYGAGHOf8KtSwmGdWZgTj+E9yRx+lFtLD6DbiQpOFY5AQnAODnFc99qaecqeAHIyTnBzya1tSeWzia6dG3PkKhwTjoDx6jBrOsrHzUeccBW6Egkk+1SJJtG48BMKxnp1O3tnvWRe28MboH3BFXq/rk1sW22OLJfd8ufmJPA/+vWDd3JuLjJBKg4PfjNNDitNTctov9GSFVUbmyeMdqbO6w2xkcHlgMKSe+M0+3UhnZ4iQE2gk89ByaYIjKcYIQdqheY9E7EiuJSAoOBx9TVWSEzuoIBYHnH9am+1wWDAcSyP8uQpIHA/I03ekTFjtLMCBjI9sn3qvQpO6FYCNmyqAAAEI2R05/Wse5VS5BJAzx6Y54NaofdGAoD/AFHWqdwg+csB64XpQ3oQ2mj1b4K6T4Y8TeEZtGvdGkbUrK4FzNeynDPzlApJHAJHAzXsstnHdW8ShnV4CCiocA4z1715F8D9G07U9ItrxrY2WqQXUokuJJCRcRqBghRjgZr2KGUFldeUxn5e+f8AJrwq2s3qKK7liYrPbFiSHC84Gef8KrgBmiygB6fKOwHWmM4WQ45LDBC5xUyw5hDqf3iEk8npiuZs0aSJZYAsDupO5cEHHtk/0qJM+XhvlbA5PepLUG4UKTlcZHcY9ah80yXgt124QbSaW5K2GpxHIEZcg5DYPSoAuSGLKD6k9RU7CJZ5H5PG0qDxmq8rbYDkYwcYxxV9CjQnlM8SAvlY1yqqByajOY1BxgNz71IYfsyxIFO4jJyO2KhlmDKjJw2cAle468VPWyAYR50T9wOSehGKhVgpzkjORxyelWfJRIQq/OZFzI5GDnJ4A/Gq8MJkyc5AJIwPak3qHoSW7YtkOSG27SGABBpLWITXcCswVWbALcAdRk4qR4Qk6uqBQVAPHU+tR72guVBOUDgHAycdePzpPclNply9BjAMbAqCQxzwRz3/ACrLhUPpp2gKCcKvXA+tW77PkGEB0MoO1iCcc9fQdRTjgMRj92OAcY5x7U7aFN8xBJkRQptXIUZJbPYUqueeOncGoU3O7LkncSBgDip0QCIIGIyMjI/WhqyBLW4yNWUSSYBXYVIyRjI5z+lI7LLAFjUIFGCoJP41PDJ+5MRYjJJIHGTUEDYUuxAPQjGcCqT0FbW4z5YbKdwUiCkHbzk+/wClWIpMKrLgnHX2qnKuQNwDA5PIwcU9MxyBVDEEHnPC+1S1cZJEoSSWYjcZGxnaB0//AF0UoC42sOV460UuUjlP0+ooor6U5wooooAKKKKACiiigAooooAKKKKACiiigAooooAKKKKAG+lZPilS3hnVgDgm0lAPp8hrVJCjJOAKxPGEUl14T1eOBisr2cwRh6lDjFJ7Ey2Z5v8AstyCT4aSLncY9QuFJ9wR/jXm/wC0tC1346u4ooVllXS1cHOCuC3P867j9k/U/tfgG8tyoDw30hYqepYA9O3Stm90yDUvjrdxXMXmRS6GFII6gswPP0JrBLnptM5GueCSO0+HOsR6/wCCtE1CN/MWe0jYt6naAf1BrH+OMC3Xwp8ShlLFLRnG3kgjByPpTvhBpJ8MeGX8PNv3aVdSwoZOSY2cuhHqNrAZ9qn+Lmu2ekfD/XxdTxxNNYTxxJIwy7GMgADvyRWitCOuxr/y7szy79jeSN/h7qQV8ldQZdpPIURpjP15ruPA94k3xc+IKs37xDZqo/2REc/qa8V/Yk1po5PEWlSNziKfBOSTgg/zFZ/xX+JOsfDH43+IrzSdrSyR25aBjgOpQckHtkVywrRUOZbHLGoowTPscnPua4DXfitZ6P4ms9CFs897c3qWgVWGVBUNuI64ANcr+zr8V9V+K/hnVfEWsRW9hHHcG2S1gYlYggy7EnnnIPU9K890+/h8SftZ6fqtneLc6fNHIFjXkKUtyu76kgVrKsuVNdTadW8U49T2745Wkt98J/EMUKb5fIVwvXIV1Y/oDXbWDB7OBh0KKQPwqvq+npqulXdnJ9y4haM/iCP61T8GNKfC2lefnzRborE9SQAMn8q6VqbLe5tTYEbfQ18lfsw+J5Y/HGv6TbyGUXMpuJehVUVm59uWA/Gvofx9420/w1oOp776GK+S3cxRu2CXKnbx9SK+FPh58TZfhprt3qVtBAtxMJIwxTJIJyee4yM15OMxUaFk2c1eaTTPWPiT8ZV+Hnxa8cWrW5ubm6ght0K4wqtGDk/SuM+Afi/Xr7xLpXhWw1W50/T5pJp3jjYJk7STzjpnH6V5f411qXxJ4jvNYnctcXbCSUsxIJ6ZHoMdhXX/ALNtsL340eHC7gxsk42Z64Qn+n614M67q1lZ2Rwybk9Dofhq1t4f+OelwSxJJq0moPBJOCW3A5zjtxn2rsPBo/sT9tbUrSYCF7xJ5EQjG4GMsCPqBmuK19T4a/a10mJAbS0h1yNQq8hlkx27Dmtf9o99U8CftBWfjS0AQWsUFwvmNhZVVQrKB7gMPxr2IU+SMnLo7iilHVna/theHY9G1LQfFEUeXmf7LKwUnBA+Un8D+ldh+x74kg134f3sUZHm22oSBxjGNwUg47Zwa8Q+M/7SVp8XfAdro9npNza6ot3Hcbx80SKMg5OOpzWp+wr4pMPjTxf4fYoBJEl2pHG5g208ewNW6kJ1ozizojNOqnHY9M/biZP+FZaTGW2l9VjxzjOI37/iK+WPCnjm/wBG8Ca/o/2pobC4wWhMo+cnAxg8n1r67/bNtY7r4MyyPGJGhvYnVu6EhhnPbrXxl8K/hZN8RdS8U6hdXklpp2g6Q9zgDPmy8kDH0B/OtcYm5RUdyMSv3iaOQtdfni0hbABYlEruJed6ZxwO2OKqXGvNZNPc3VtFfQNA0WXBDg46jHUg+1ZdxD5mpShJcbyB+9OVU+voOP5UskJu5p/s0iPa2ytFG+3ALHO5h+PA+leZQptVtSaUZX0OF1x/9HCqTHHJhlVycjHPfkGuA1aIk5V9xBOWYY4/ya9L1izWSzjmZFIjAAAYkkepz071yNt4dfX53gtJEcZyykgnkkfh0r6iHwnt046WZx6W3nIDJheRgnJyDx2q3/Z4stwcF9y7Qe3BHIH9a9Q0/wAA3enMkV7ZnCAKJUywOex49xTtY8DSyWiBU2Ro4aTKFzgHBAx07datOxrydDxyeBjK7HhckLwabDGoUKMA4yT3rt9R8G3dpE82FlhJYx+Xlicevofasz/hHJXCEgIxIBU8YBGeta3Wg/ZN7HNzyYmXa2AABnGRzTEjPmgYB/HnNdengxvmHBXAxtJJJpsnhPyZgpk2vghox+hqXNEKm0zlY7J7guRnCjJ4xmrlvpUn31BLY5OM4FdXb+FXmhRF+VyQQ7nBIB5HpWro/hsrKVmjdY92NhcYK5Pp9azdVGns23exzukaS97lQASD0bgZ9z2rol8M52yrtJDAMhPGD1wfwrbtPD8cCkDIGcEFevQZB7//AFq1F03yImVCVJPKsOOOBXHOuktGdsKN90c++kRxn5FIDdV6c56DPtVeXRIy5IiwCcepzjoa6trSNghKHKHIJPU1Xe3JKspyoJ5zjmuf2ze7Oj2CWqMOHSYoj5YUBQA3yggg1dMG9QAWAGDyf0+laXkEgnBxgAVEsBVQDmolO+4407dCmfm68ZORtGOntUVxB5qcjB6g5rQZc5J4I4AIqN41Yg5BPAIxxU8xfIZXlFUK5JIPJx2NKYScjapz0zWm6ZJ2gA4x0xVSWMq2VPygc+tUpXDlKjQsFDAZO7BBBBqYITkbQB2zUojAHUtk560jMEyO5781dxOKRXmj2ZyoYk53AHI+lVzGwLYGc8kMea0JFG3DHnrxzULrgZxjjGe9NSM2intXJ2oV5zQsbKSSAy8HIOcdaeQQxGeMdcZp+zK4UYXt7+taXI5UZ9xMME5ycY5GTxXP3a7iWJHPTI68muinAUHIBHfIrBucwyhlGAh44yP1+tdFNuxwVI7mTKuJBwoB4JxWeSQQp+YjIzW1dQ7sucEtk8cZP0rFdGEjbjnvgdq7Y6o4XFrUaVPzHuOmaWLdnvz1xgUx+x5/pUyZVVLYJI5x0rQzaF2jqeM8D609SO3bHPWo2UgDjjI5BPoaCPLI60rMGOnCmMFQFbGDjqetVWcx5BII6jI5qbzA4JPHtVaRVLE9TnGCD0p9CtLBG53ggjAYZ47Us7qQSBg45PvTVj2noMeo5pZRgELgnpilqSioCTjPJ61t6JObS4MkbYyBuxwTWRsweOBmrlhKbaQSrh9nOPXHOKGWj0zSYZZUMjycscAAgnoD/Kr89ujvFa+dIi4EhyDjGMEZxWV4fvft0AuT+6ixvIxjnHQVZ1DVyWHlgnBwR1OB2rLY7Y7IfeTlLe4ihDNsXbuUAkAjtmqtvvh0l1MpSYsFBAzlT6+/Sq1tcPcSPJg+WwGcgjBxitGNYo4fMYthTkgtwaly6FJ62YTWyi7W3UmeYYAG0tnoegq3f3kMV0scQcqSFZ2Azk8YwT04rHllmW7lkHyOBlXBII7dfpUtpp7QSQFpA6AhvmyTkknqaV2yr3ZG9v8A2bBcCENGzyiSRhkjPQk06K6CxtJJulbGQB16+lWNXL+YIywUE5Py8+wq1pVjEkscjzlct3GRjGfwFCVyXZFO4eSRBkGJSSQo6/Q01lKwkAsuDnJ69OlS3sxubgsZS4ySCvAx0qM9s5yBkE8jpS6hcgit1/dgHOMZz3Bp1/l2iTClUG0YHbPHNS7SiADBZhktg4GP/wBdNjtlkG8t8oOTz6VomDsWS0dlbIYOGZcvkZOT1A/z3qha24nnTeW2gksQRjA55zV0+X5G4DIzgHnk46DNQzL5NkQRhMEFj7+9SK/QwtWu5NTmCFAmxQqnIO4ZwBxV2z08wQiJnDM7Z24wRxwKdHa2Wm6cby4djcCQyJvGV2gc49wcVM9yIYElWVnkkJJIONoPA4qWuiGuyJbq4WytJDwN5Eaqq5JGMnk1hRwC6ljOxozI2QwAwOeB19q1bRUvNQQ3UhNjGMlFXLEgEE5JA9qr28kd7rD+WvkQxDA5OMDByB9KeysN6M2J5jbxNvPmvIm08ZwP8iq80qiIkkoQcLjkYwOtE99HdIuzlFYqCQRkg459qZDKsjSr5eEUgFmPU4zxWTuO1zKkZlkIRskn+A8k1YuojObcqZA4JDDOB14qu7g3hSNGU5GOBWn5wDR5PLYHIxk9qpEctnuMRmRiM4x0Hc1Q1B0IJbg89R3x3rRulAeNy2CoOcc8ZrC1d3aSVVYZ7ZHAGOlDauFtDuvhpc634a8S6beXOnzWunapbSRW9xdghGJIB2j6c5r6Xis3sLOKABZCCSWGckEcAe3WvnrSfCGoXnhSw8T+IfFSTaLokayWljbTnfE24A5B7YPSvcvDXjKx8Z6St3pkjy2bFhFNt5YrweTjuK8fEJXuiE9TSVGFyIiuJWzhcc9KQOVhwx3DcQSODg0TkrKbhTiZ+ffpinKF8lc/LJwCoGR0OTXGaalsuIpxP5amKKMDaQc8Ak9PwqnHmKYFCd+Q3XO3NEsskVo3o55I446YqWFgVD4GWHqcimtCraXK+onyJUDcPvywIznPfinw25nBZwNqgYAODkGknUO7Fjlv73Ug1Jag4dScgjA5xTuPcl1IebMX80suF+Vs9u1UlIBO1NqkgjGeuTU9+8cSwRjc285OCCBjp/WlAR5XjHybUGRjPJ70r2I82Rq5lnkVDtQcDnOeOtNQCL5VBC8k4PJNO08tbSudqF1GencdM0yFcQvu3DLkgt3zzx7VOjK22J2ZTaIGLKyncvGSeOlNFobq0tpnBDAhxkc5BPXFRyxG4s4tpwQxAfOc4q+9yLWyLlAFUDOTzzxn86GS9WZc07S6zBlpGPltuRR8uTg8/lUszMV8oKAcElmznHGMYpujwfaGvL4OSxYkZ5TbgjH+fWm6fMxZgygYG3nq2O/0ouFiKNkS7twQqlm2/Nkjpk/yqxe5FxIqELjByOAR7VAY5CySSqrfOdrAYAHQfzqa5fKNsbMmCAzDjPai5a7is6yoJFA+XAODznvVeFWjAzjDnI9e/WpUjFpbpbkguQPMYc/N1P8AOkFv5wBAwUBOcnFMG7DLz5UyOSwyAozUNp5nkh3U5zk881aERmOQMEDgD6dqSAZjGcqp4560n3C+mo25XaVIycjPUUVYt4befeZ5HUg4ATGMUUahbzP05ooor6Q4wooooAKKKKACiiigAooooAKKKKACiiigAooooAKKKTvQBxvxakubf4c+IZbR2S4S0dlZc5GOT09q1PDTNc+EtLL/ADO9lEW9yYxmpvFdgdU8NatZrkNPaSxg+5UgVn/DjUv7W8DaLcFdrG2VCB6qNp/UGlbUye55N+y5E1jL4zsJEMU1tqKq69ADhug/Cut8a6hF4T+Jml65cxTNbPpk1vI0WCF2sGBIJGeprh/DYuvBv7UWuWTsFstctmuUUngkAEEds5BH4mrn7Svjm0sbSDSYJsaiY3ZiozsRgABn1JA/KuOrVjRjJyexzL3YNLdG/Y/GXRdV8RyXGnsptIbcf2hPO3l+UCwCHHIzyffFeR/tj6jd3F74Zmh1KOTRZxJhEAZGOOu4cHkevpXJ/BzxfY6N8JPF8Op+Xcy3rOJUkQ7mj2kDkehIPNfO2o+Orm50m30qW/lNvAzmCKZiwUZPTPQYArz/AK17Sk1e9zndVyVj6T/Y61W30bUvGl7dSwwCOBGhDsASMk4A98DjrXmHx08Xa3q3j7WLzUYoLe9u44VWFCDtiC/Lz64P614v/wAJittI8EM7ROcGQxOynr3I+ldJ4V0fV/GiTahC5ubeI+W09xLyCD0JJyeOK4ZVnCHI9EZ2tFo+yv2J7W3tvgtrUshkNtLqNyXWTptCKDgnqCM81w3wJ0l9G+MmkXTXMbxNcXUYG7JIaNguPxwKo/B74tar4S8Cal4StdNtbqNRcnzml2FAwxnrg4zmvN/h3repXnj3w8hu3054bwZmjcYycjOfTmiWLXs4xjumF0lHU/Q7xB4+0HwtLbw6nqlvZzXBxHG7/M3OM4HOMkDNWNfu2sNDu/s0scU/lsYA7BRvxkDOR3r4X+KdzdS+L7r+1r7N7ay+Xbuz7xwcjkep9Pwr2T40fFxNO+B/kXMssPiZYIcmKM4DHALKT1BHPrzXq4fGuo5KStY61WUup5L8efiAmpanYKJGv9YaErevGCsSEcAD26da8b0jSpvGPjHRdGSQo1/dpbgnjaGPJHrgZo0bUNA1H4dyXs2pXVz4sfUirwTuVVIcHLEAYPPbNReCfFH/AAiHxK0DVUgW6vEctaBwSgkwQCcDjk968mq1VrNPU4ZSTbOv+MHhi28I/EW88NWErXEVnGiieXALEgZBHTrVz9ma5kb4++FoBGQsfns8hOFAMbAAHuSSOPaq/wAV/BniLw1rGla14ouUlvdYUztIiHDAkkDJ6YGOtcR8MvFaeGfiv4b1SaN1itdRTKq+DICR6HgGspUvZ1k2rIiKcpJI9+/awiuvDvxls9Z0wRtexR296isdvzRnpnoScfrU37W1+/jLwJ4M8aWrC2ivIfIlhDBijHLEHB5AOR/+uuO/as+I8ni7x7BB9jawENqFiZmBYjcev1zXjuo/EKZ/DB8P3sOYkkEsUzScg+gHTHA5r0alVSlJLZmrTu0dZ8JPiJa2VhrehS2K3A1IBTN5WZYyo42nsCR0rP8Agf8AEWT4V/G7Sb6VmFtJcNZXQYFdqyEABifQ968v8O/EP/hGl1WCe/l05WIlEkMQdvl44IyRVx9L1XWNKWeGzlvZL5BcC5mLKSByGz6k4I+lc2lKCb0sRGLTP0c/bRuifgTdSwzmJPtcLGSPnK4Y8Y654r58/YuvIdVtfifZxSxy3lzpgRYHBJk+RgTg9evQVjar8WPEXjX9nl/CtzY393dbk8u5k2khl6JknkD+Vee+HJPEvwd0BPEthMNLv5ZfskzRnc2COcj05rp+uwqSi46tG1SSbUjmdcs49HsbmVUllu/NaKKJF5Zy5AJ9ADzz2qPU7xNL0SHT7T97fAI1yxAHJIyP5/nRrQutXs555JGiCskhYMAzktnj6nOfauXu9UDSbD5Vu87bpJHYkg8jnrjoK9CnFVL1LWOqjHr0Lcnk31xDaWwW7kmdYvKJA5ZgMc/j+VfSfgT4AaZpmiWrPbiDVJmKzZj2opBwOQOevrXnH7LHw5tvEni1tevlN3awEhcAAEg8EZ75FfZNuhQODuKFiwBPHJzn/PpXfHRHoQfVHjeufCpLZGsgskpiIkk8g4QgZ4BIyfeuHXwKY7hmhLJuU5DSDHXpzX0VqMcMzywoV3qCWIJHvg47c1yOo6fCsX3VDg5x296JM7oq+rPEZPhxapnCEBydwjUHGepHvzXGal8M4IjOInk3IMr5kWC4BHfp0r6DdFi37EBBBH0FYV9aqUfKBgwwAcHj+lYOb2NOVPQ8Xg8IWzCINGA+CBlcYHrnvTbvwFYvG4CSvuOGJIPHHIOOK9RTTFklKIgQj5cYBBzjvVW5sI0UqCckkHgY6VDmzWFNHjw8Kw6eVWOPeAxx5gGAPrUc+kIH9s8YP512erReTJOgQoAQNwHXjrWHLDv2nJYZwM8GuSpN9DrjSS2RlS2jhYFTaFViW3ZyRjgD3ps1sTj72xcnGevpmtZ4gcjIBB61Vli3Z7dR17VxuTejNVBJmc0R2YYAZORt5z7UxoBubkHpgY6CtAgBTzgY6djUUCL5g3Z6elUpNLUtorCE43FdoxgD1qCWDoVGD0JJrUlhAyxOO9VJFX5S3IJ4ochcpRaLdgnJPQAVAYSrMDgjjg1oTP5ahQAowe1Vg2WXknIyMc/nVJuwnZblUJ83JAz0AqOaMDjpk4Jq8Yg7dAO4OetV5FO4g5x2461pGV0ZWRTKqFIHXHX3psCb3KnGcc561aaHI6gd6ZDCskxbPLcDHSr2WpO5A0RGVwODx7/WoJQB1I3dMY61emTyyecnPXFV2XcD8209jjJFWjNopAMuQQASeBSg7QeRjOKfLAyZO4nv75pi7WXGST16d6d9bEWaRRv4wUYFRjH3s4rndQt3iaTcVYHBXaeMYrqrvAjIbJJ4GB/Ssa5hZ2XGCM4Kn05ya7abtocVZbnLvI2cKQwznOT09qhnVZGJVyhHJGOoq1ex7JnAXYBnB6DFVRGWUvv5A9OtdyfY893SsypKmzOeg6Z+op0QLbQ4AHIwOvWnyHJXGFGMdep60iZ3H5hnJ75rS5npa5Iijn5cjoMnpUE5OMH5fc88VbHKgZ5yDn+Ypl1EpIC5B68njOKE7kNaFSOQlwCcrz0A9qtSRqwHTHU5xmqxRlbJYkg5A9KlZ8RoMfMBjIxTBaldowjkbsA5PXmonlTBB4OcjJpZ36kknPHSq0nBznOR64o2E99B0hznnGccU6N8fKDgDntioz8wPTk9ST/hTAQW9B9c0rlI6Tw9PNFIFaR3iJwAGICj6Zr0CW3jjskkUtlwRnGMn2JryfTbporjcil3VSxGTggDnOK7ubVTcW9nEr4CKSyDOBk8fpWcjpjI0IMu6FwQvQKRyCT61Ylf7LbQmVZZDPOyCPjAXBwfYZBqjZM09yMqVRQCWY8HHbFaQke6CLEoLGTaqswAx3PJ+tZ27mqdypcxmGU7mBHUDGD1xg1ZlcmMFgw2DAyMDoTUV2olu3LKCQSTznkHtj6Ukiyyyq8zFInVgBgkZxxQrMpFWYsbwyysGRMFck8nHIq0jmSJirE7lyBjn3pYbcTLmQEomSNoqO3dyJCiurMCowcEc8U3ZFNXGWsbxW5eTdIckAAYAGanjCBHKYJVQQu7Iyfaqly5tHtwcFlGWUkgevPrU5uS8c6oUikkUg7MZAPp+dJq5Deoy0lkczs0mQwwFA4FTgmO28sNs38kkdsdqp2VoLOxhilDTF1Cs27B646/SrF/E66gIWQRpEoVV3ZOMDk0rO9xNXdxJimF81P3cYLLwSScYB9uaZrDymwtodpYSMNy5wBgEkn8TSxmS9uPLA3IowcZzUWqXkHmKIWLPgqQRwD04ppg3YY8n2kRRYBQsFKlCRjqf5Corko90MOETaByCAuM8Y5qYBraxWXOWxgtkA59qoxRtcOTnAYfxnJpjiW7SZVWUDYYyp6nGQTjIqrZwxR2bygmWeUkA7gABnGMfQ1LKhtoggYgsBuGOOD0HtTo28m3i2qhyM++PX2qXe429ieW3hhtIow7MSc4OSATzwabcOIYPLJAY4JccnHpj6YpHkZnC45IPfGOKpXAJnAYgsRkgnoRjino9TS6LlgsMUpkdVc9ArAjBPfPeq8spiu4xkF1AI6kD/OKCFgi7MSQSM568ClksREQhJ35IIJzz1xSZL7lu5dpmRiGLPljtwORjjFY9+FaU5XryQRk9/8AP4VreT5pWToka/Mec9QOKytaljjLYwSoJ3dBjNT1Js2i3o+owW2j6lp9xeXFul3sESROQpmLqACPTnPXtX1L4D8M3HgzwxpejXD77i1jIkfbt3EnJOOa+bPh/wCCJvFvhrXL+0L3OqWl1DHa22FKrnDGQ5I4FfVfhWzuYdJRtXvPt2rx/JKc/LnHXivLxbWljNPWxLOBJdIEXAUc896SdczqzlQCRtwceuc/pTtnlea5G8qpIPQk56VXhuUltoZpMJvIzuOMHkEfnXnam+5flKLYSDcRwAoUZwSapWUbW8c6mQFwSwyeQCff6Gr1wM25TjcQAABjjHFVsrH5rsW8zYFXABBPfPer0DoL5m+PAIYk+nPf/GqwuAkkUCAMBk+YM9QRwfzqxCfJMcoKgLyccjNK8aC0Y5UEtvJyAOSelSCI7i3+2/vy6fIOF2nOM84qTzUUySKSY9q4DD5sgc/rT0YJZPEyKMkEk5yR6CqysJ7iXauxFUEcjHfpSaBtEkLj55C4Bk5IJwcU51DRhxyuSOOD0quMiB93JbgMO3erF25hsUEbeYjAN90Ag9DzSIvqT27CaxhXbscAnBIJz6kU/UXS00aWS4TzQQVyBgZPAA/HFQW6bIvMTaAmByecn9e1R67JIHtLeSXMLYmKAAjocZHbmqKKulQmz0UxK3Cg8Nkkg5OMUywwqIyggJk8DJINWZ3Ihk8shmweMYqTT7ceSz4GMEEenANA7EauDEEyWReeTzmq21Zidxx5eWOSABUwWNNOafqfMZeRg8cdveo7W3aWJGY7HxkgEdOaaSSESKxaNJGGBy31JFNkJRGAYhmI78VI94sn7kHeFAVtw5z14xQRuBdR8iHA3YJNCWg9ySORLadFYMeCSFBIOB3P41Utpo4Y3VQQxIAPbnrmpZp/Lstzt5ZkfC7sjJI4FVxbItsIwAGLiQtnqKT2sR11LbWSyYJCufUZopupS/ZhB5bphkyQT0opWKP09ooor6Q5AooooAKKKKACiiigAooooAKKKKACiiigAooooAqS3sUFxFAzYklyVHrgZPNNjvYZp5YUkVpYgN6A8rnOMj3xXjf7V2n3l58PbSaxuJbe4t76MloWKsyEEMoIIPPFecfB3xTF8P8AX7HS7bO/WbqKOf7RKXZjggHJJIwD0964a+IVGai+pzusoysz60bBGM81zXhCKDSVvdHhTylspmZF9UclwR7ZYj8K32uUjiLM6ooGSzHAFfPv7QfxA8SfDJLbXdKmtbtGYLMIxhvKDDIxk8gE4J/pXV7RJXHOSXvEv7T3he7gay8Yaa5jmsImhndeSEzkHH4kV8p6r4qm1rWLK7upTLazA7/n5KjH+Jr6R8T/ALRWn+MvB2pfZGhFleWjWphmYeYJSpyQO4HP6V8m37Jb3WmQSb3tEJi3JIO+OMfn+dfO5lKNTY4Kklq0eg6CNDl8D+LliuxBcJEBb2pPDkkZBP8AnrXz14ttHtLmC4mUrBtIYRjK8dcH6mvbLOfw7p/mTSW4iYrhyW5YjoMdM155rjXfjDT7+z0qIypCxk8pgCyqDknjtz+leTg6l2odDnUlc8G1DWlF0DGh5ONpOMDPX616h8PNXuLLwTKsYLr5jFZVc5znJyPpXjmqK8UziVSJVkYEEjjBPH6V6J4C1vf4eNkylDGSyhQMHPJzXp4yknTVkaSV0ez+Grqx1VLW7u5ZLW3RSHSJj+8OO/sc1h6S9sfEsGx/Kt472M7gwHG4Ej8q5jRZ2EUy5C5Yke2BW9omqwnw5f2E8RnvIroSwSADpxnn2xXhxTU2nsYO56v8YoLCH4/6dLaKjaRHDbTysDuy3U8Hv/jS/te/FKLxb4ss7TSHaHT4bFVY7QN0m4kZAPQA4ry3V/ET3uswTzTSiTygvI5+Xpn24rlvF/iK21OOWbLvqTSYkdjhQuOAB+dexRk035mkVZWObt9WkttRY7fNEh2bkHy49a+q/wBizwjZ+L/HWoX+oNE8Ojwq4tnUHezHIY56AYzXyn4esoXstUvX1G0tDaQKVglJLylmIwoH659q9P8AgnaalYeNdKv7qC5g0S7JtryaHKgA9GyCM49Kc3GnUjN7E8tmfSn7eniezv8ATfCdnZyF/IuHkLxqdvO0bc44+6a+PtVY2z21/EDG8FxHKBuwSVOQMfga9b/aM1++bVIfD1zqUWp2GmyNLBMgBZ1I4ye56V4omsR7klkYEIQdrrwSOxFbV5qvNTjsbqX2luepfEnxrpvxL8S6VcRWs0BeMLcSyyDIJAyFx264pdW+FHhaOGW4XUpnZIy4WUnOQpwBk9MivJNJ1gtqvnSSExs/CqRwT2/Ouk8QXs5DWnmOI3U5KuCcEc8/SvLrTqOpGxlzNO54nqdzIt7OikAI7R5C7hjJx+Y/mK+qfh78Tn1PwFpttKLZBDbC1OIwrbQOK+TtSjeO4mU52+YQpzycdM/lXoHw5nnn0ObO5fKk2lmOMgk4A9utd2Kj7Sggm72a3PerL4kPYQNDbSKYlYsBgEbu5/lXlPirxpfalqt7Ym5aWKWQSFGJxk98VqWUMcdqkeSWXgkHAORXGa5Yvba3LcWgcvKyLkjdsGQCcenevKwlFKd7ijq7M1tb1/yorCxmdYEJLswILBQMAY+ozXGWsE99fQW7sBeTk7EzgE9Afy5q5qlk7a7qEJZbmWyuDC7hsAkcA4P16fWvRP2fvCdr44+KhmngFzaaWAZHK55OAQCPrX29JctNJHq01aJ9V/s7eDIfCvhkW6L5pkiBZ3GAHJ3Ej2zkV6w8QCBckAD1xjNN0bSLXS9JijiiKkcDnAx/k03UplhhLM2WbgfSupXSuzspo53V50V8A5OSSQBk4GME1zeouQ2WABcAkdT+lal/J5e9iQx6ZJHesHVZ1jUkEA4GdxrGTO6Gpj3EoViAVxkgDpWReSLkLuRT6Z/z7VbnuACzE4XgAZGAf/r1h3d05YuuPmyD8wyMd8dfSsJHRyvoBkCA4J3E88dDkc/pWffFSjMQRxk4POfWpRNtBdyC+Rgnpk9fy4rK1C548sspfOAw/OsG2jeCa3MPW132kv3gX46+pzWGsXlkYIIA78mtvUPmDoCDz2rJZNucrg+ornm+x2R1VjPkTBOM5AzwKruvYnBJ54q4R8xJ4HvVeUqWDfwk4FZMu1iqI1J2YJ6nAFLFEEAAHJOR9KkUuJV24A9PXrVl1UqTsJcD5QD0OaT1B9ylMMBsqT2HHHWq7x9ARg88YrTlVnVFJKDJ+Ujk1UlhwQRk4GSCPzFNLQltIznADYIGScc9Kg8lUxgYPPTpV25h3MjRjBOcg8/Sq+0uHHJxgkEY9elC7GbVyHyhkNngdR3NVTkvnGevucVbbGSenrUbQhQPLGQTkkVcdCXYqAEHnoCc5HOMU+PCtgDjHH5U54xn5jjjnPPNRZ6Y5IFU2ySF0CPwCcjPWoJV2hiI8MeAeoFW5CcEA859OlQOMZycenNaxuTZX1MxJfMyfmfBI5BGcfWgKFUnoSc9KtSRr97kv06cdahH8QwCCeeMYq7EbkUg+X7u8k47Z+tZdzaEbsP8+SBkYAOfb2rXb5SQCQDwMDNVzGHkY5yVB74znvW0ZM55RvucvdafI8YMhSYgEDYCBgH35rFljCFivyrnjniu2u4iQm0sApycCudvdPjywwABk7SCcnrmu2E2cFSlYw1X5wHUYP50/CqpGAGBwGA5xQYypB5Bzxkc09MbhnJOcdK6U7o4pRaHJbG5Uleq5PHXioZZN6hjkAc4qw263IAJAPXb1qvOTkdACePQU0ZtELxjAbru5z3FRlnEQVsHB4yOaepHIfJHGcfXtSucxHaeO2R2z1rQCrNESAwB64I9agkiKnHfGRxjrVwMyhtqs5AwOvB9ajuZPMVCzZIGO4/nSbLWxSzg+w9qaRtOe3vRIdjA4HXv3oz5ikcg9hSIWg2ORo3OJGUkFSVGOD1Fdh4bvpLqANJtIQFcMBn0FcXuPAA5B6VteHbpoLpuAE255GQTUs1jvqejRcwAhCiEZyRx+dLbAFidoORgMOx9ay7bU47uxcI+2UPkIeQR9O1aNpJ5UDtwOx4xg+lZnVFEhxE43cIpyxHXrn/Cq/mT6vcxSTfukgYlRGxAI54IqRoxdRKeQWOPxqQyK7GFEKYQFjxjGe3vQF3cnUiCF23DJP3QQD+VUmklgt3eMr5jNhc+vrUjfLJOQCI9oCjOCQO5p1pGsiF2YbQCQrDkcc/WrVupomkjO+zGNQHJklYbmbk5OOntVuG2RiJUTa5B3H06YH86qzXQlWV1fYB8qkdcEYyAafp0zTRqBJkEde5AAySKhmPctvAmx2kO7IJ57H2qrHblpTOMlmwCxJ6AVemdZMqCcjgjGBxTJcRIqclsEdPWpK6EYla2VgpKHqCOST/k1lT2MkUySSbickg4xnOa0GIVwCc4wAMAGotXmjWKBVLCZlIbJyBk0+hCV9yld+dJGiqNsYAzu5wSBn9c1PYRGJl3hSQex6iomvBBDFF8r72ALNnPAOQKuId3O1d2MDnFRfoa8uhm396wlRWAbcSOBnB5xV6KzM6RcICi4PGD781TvIma5iBzwc5XkdDWwseyAEZHABx71fQLFdYneV9hL7BkLuGT6Dmm3Fquxl8p/tCsGLHkAAYxRPMtnAWVwHJChtuTyar6vqEttZSssiYYhShX5iM885pJ6lPRFiyb7NYmV2UEAj5x17jGKr2908+Ap2OwLMWOQCRzg1kiea8giSN9ioANvXIFbVlbqjYZskKCxVc4yOBUvREX6FpLgWtlMgUsr4UluSR14z71yeoszyAFSeSCp5/CuknEf2dgcMM55GDXN3nMjsBxyPehbXHd2LnhvUNTsdVX+yDOZIysk0URILoGAIOOAMetfb1gYjKxMLrFJGshwcYJA796+PfAXjC+8DWet3VlDZzDUI47GQTgGVVZhkpnoR1z9K+t9IVINNsozMZisSqzYyegPWvJxXxJ2Mo3vqitdyN9sMIcMq4ztGT6jNSTlf7PFqI95Zg2Nozn61FlhdTKqNnI+Y4OatRDfIhJKNnOSMcVwm+w1XbCxlTkAZJzwKWYoPL8tAXyc98ggj/Gklk+0amEIACgDqQTRf3AidFX5B37GhWb0AUxNFb+WygbQD0wTxR9+ItKVKDoMYAA6USKzrkDJ6nJyTii+X/Q4licZLYZSDwO/wCNJ3Aiwl4wXDZB52nBIz2qRoo3njjjVwASCGPbmltkWaZJFBAjGM4Of1oWItO8o5WPCkgY5OTnNGpNh93am2iGeu3KqT29ajOPkXIJVCRk4547VDcs816+zhFUKCTk+9W02tIRnBAxj3otbcEluEcTIkrkYJGTgZ+lUgfMYSNggYAJyeARxVm7YQxXJ+UyyEL14Ax6VGYUCxqrISVBIAIGPamUnqLaiO7uJSpYqSRgggAYojLW95NDGu7jJKnPUdSKdBMILuZssQ3AC8AVHpkZkkkmdsSZJJc446ACm1oO+hDcK8qGIDOTnGMjOck1YicJPG20BjkEEcjjFR6bJDcTO7SEGIlcbSMkf/rqa1ty9zK4yRkk8d6lNLcRXv1W3uY1UMHkUkHaADjHX86ml4FsrLtPTkHnPeku2E88acHZwGyT/npUc80k9wCWLJEQAff/AOtiqSuA7UVaG1lcHBjBYEjcAQPSnac0d1DEPMDHHJ6Y/A9KHBuopI3OCQSDkZzVQSG2cYHyAgZJ5JJxSKj3KmohFvZUdd4U4U89KKt3luLiTJ4xx0ooA/UaiiivoziCiiigBAMUtIDmq9zcxWkLyzyLDCgy0jsAoHqSaAJ+M0pGaoW2rWl8xW3uoZ2xnEbhuPwNXs8c1Kaewk09h1ISB1pCeK8g+PXxMv8A4cNoEtkGlF3LLE8K4zIQo2jnpyevvSlJRVyZS5VdnsGQaAc18/33x38S+F5Bpeq+FUXUxEjI63e5Duxgtxnvzz1r3WykeS2jeXHmFQW29Acc4qIVIzbS3JjUUnZFyiik6CtjUZISFOMA44zXFfDHxvP45s9TuJoo4ltLx7MGIkhinU8/UV2rfdNfJXhz4z2vwR8U+NtL1K0nl0mPU3ljaEZZCQMjHfqM/Ssqk1BczOepPkkrnsX7SFm83wwvLtCQbGWO4IBxkA4Ofzr468EMNc+I2ialeebJp1rcNLIC5XjaSMEdMcCvsL4u37eKfgRq93Cj2n22wjmRZPvLuZWAPvjj8a+Bhey293PZwbgUkCEs20djke1eLmUklGaOHEu70PV9e/aH8Q65qn9k/aWjsYHOVjk3Fwpxhj+Vej/CnRNF+O/gvW73Xbkx28ExthEshWOMKMl2GRkH6joa8T/Zu8Ead41+JviQawyQ2VnpzShgQu5mIBJPTAzn8KyPD2uaxo3hfUYtJYG0mv3t2Al2qQXIBPrwTXDRnONqjd12OdTdtdSv8Xfgtqfw0uRrmgxz3/hm8kxb3BbaoyTyACeMHOT1rzeC/uP7TW0uoZYQrBlmdcKW9ATX2h8eI/EeleAvCtpPa26WMSLGwtn+XeEG0HsOn064r5b8WaX4g8c+KdLto7IRpHGDK5ICgg9z3p5hVUZK8bXRm730Oa1tZ5dSjjkkIVWJIY55x/8AXqp4U8W3Wit4nl0+XyrmeAQq6LluQAcZ4HStjxfolxoFzL9pIiCxH97uyMgHofyrzDRJn1CZIbSVnac7VfO3cRznJ968vDtR1QRXc5fxJaPHeHcwZmZmcsoBYkk8/nWv8P5EiQiQ7GYH5Dxz711njT4aapY21s8qqlxOFYAsGBycYJB9xUWs/DTUPAMcBnnt52lUNKFYgoWAIAz149K9aWKhUhy31N7q1jQVxGpSI7nccAev+FP0VpLW5udqtGd3IIPJI5x7VlaP4gttI1SylkHmMs64jK5Dd8H2/wAa9huPF/h+S6heSzhS5ZSZIpkwMkcGvLqSUJJ2uSkup5VqN9M0qDeFdCSVBzkD/I/OuV128JnG5CC/IIUkE8dx9a7nxpqujXErixFukqkqFtV+8fcnt9af4I1SOPSba3OnWtzdyFhmWMMQTgY56V1qryxvYTaRxmjW1tbwTF40BnA3Erk4B9Tz3r1vR/GE+j+D7S1a4Z4WBMcTE5HGAa4vU7Fbe8dHjEUhYqVAxtPp7CtL+y72TTrApA86OpCuvOMH07/hWOLalBNvQW7uc14o8VvPrhF75jwy25CANypyQDz2zXG3mrlgwc5wcgZzW343sbo3eJk2ywL5ZBGCACcj9a4B5SZmIA64GDkV6WGguRWL0SujqdOv9zxBSULOPujkc121zuuJAGLEbSvBxwRj8680052jYP0IGQwP413uma+l9aRXMYYgHbIwGcHoOKwxMbWkiX3PP9ThNzPOqRuHSQoRIADwTg8evX8a6n4aI6DUI2cARoGCMe+cdDWj4l8KJbxyatDOTFKQWQHvjt+H8qz/AAzOYNRZ0wwkUxndyOo6e9Q6qqUrIG9Nj0OyRWQYO7PX1BHbFYfikeRqUTRuUeSMIqAdSMc/pW7ojlpCjcDocjmtLXPCsWoJaXsjxRQW2WdnOS/BAAHXOSK8/DzftUVTjdp3PMNK024jvb1pRsV7kmYyKMlivUnuPfpX1R+yV4OtdP0z7csaWwvfMZtoJyQ+OfqAK+ZZ76KaadrhVeBm2BIwTwCRgDqSTX2f+z7bpB4btjtVMIkgRV2hQRkgj1HFfcw1ij1IJ3PbLqZUgX5QBgAKeOK5jVZVLks2AATnGQKuazfpHKi5DE54wTgDHfoK5nULrzBIqE8nox469K6G0kkd8Iu6ZmaldpPKyxnKKRnjuO9c3q0vlru3A5Jyuea29RvYoW2+WFGc4QZP1ri7zUPtIuHIyiEg5XGBnrzXHOR6NONyvqN2rQFF3Ehh0x0BrBlmYOzqoEhHBPPHFWLu+VGHyYzkkscYHGKxbi92lmA5zwOvGea5nI7FEWW+KTtFJJkNkgEce4FUp5kJcdMg7T17VHLOsrl1HJPden0zUEjDce7fyrCTZolqQzuAoz14Ge9VJyTz2HTNWZCCw6HNVZVJJUkZJ4xWe5qo9SrImW3AAEgdTVedFAHXg5xircoAyWPHp6VQmYA/Lzn3qXoARrucEEgAY6VYVcDGWJ4PHGKro5jboAPWpt+4lgQMjBqbktsVzGT8y5kznOecVAyAtjk+2aRpMkAclRjpx+dAlHU4HtmqT6MjrqV5o8Nxw2eOKrTyu7BJHXA4GMA8dc1NJdhGO5cnPDZ6VRklWR2yFBJ/GqGkQXSt5iqF4JAPpikyqAgAgjuOmKkl3FDg5bGB7VXLZUgZBHBzV2sEkhspyByD9ahbjHHOakY/N0xgYIPao14z680LUxbsRy5VSuQB2FU2chiGYEYq5KCVJznjrVFo9xB6jGeQeK3T6EybYCXgdD+Heq8xUHgYbqcjFWMBcgY/OoZQHywGDjAzVK/UnpqV3GOMAZOM54zTFUZGeH5qwULEg4J6j0qKYAKAeTjHFaLczGt85O7g8j9Kxr+x3ksGJLDlscjitcPiUKoAwOe+ajuPmXO3B5HStIysRJJrU4y8icPh8nAxuxjgYrPXDFjzgHGORXS6pblCSQTnqPSsFSA4YEcE9sY9q7oSuebWjYdJwitnAC49apyI5AJxjPGBViWcMrqcAE5PrioR6DkYyOueK2OG76kE6H5RjA5J5x0quGIzzj8asTHqxB5xxVaTnIAP0rRO5TRZjZTExBIdeepHBrOeXavAznBwRzU0chiOQB0wep60bfO7AE9c0tybvqUZct1AAz9KdGwaJs4AHp1omVlZgRgZ55zxUMR24GO+DQF7DimTnIz3q3p14YMqi7nY8N3qAIWxyAT602Jgsg+6eSDg8j3o6Fp6neeGUtovtckg33cqKFXAOMHJI9K2Jk2qka4BY5PPpWX4U8va0jhsiMqNhGckcHnqK6nTfJs0lluCJcrmMSAde/4f4Vg07nZF6EEdgUtw08zK6nJQggY7YxSHaUZsYj4HHUjPNWRPJqM80juCrkuB2HoB7YqrcvtQhdpA656Z9KEVYr3BMrIY8necDjoPepL6AW1mFDYlZR1Ix9KXylihF1OyJCGCgbgGyc9B17Vj3dydTlKQk7FAX5R0Ipk3HxW6yKpwSX4IUHOR+HvWlY2a2iJv+QHCjJGR6iqIjMHkqN4KkEMDzn1q75VzPcDzF2KASWYjbkY/n/Sk2GjJcbQWfA5wAeKryMsspCryT2J6VO6LI6gqJQoGCp6VEJF3uyg8Dk45FJbXZVhhgEUoJ+YKOAx7n1rP1cMk8LSKCSuMKcgD8KvlirLk8kAgk4qneCSVTuYDngZwTzxWis0Vbqh1pAZ8FgjIvzLjGR1GKtJG0yncCjMxAA5OOabYW5t7ck9c8A9cVO1354LjaI1GC49e1ZWdwI47a3gvQ0p81o+QgyBkjgGkkuWZ2DAZYgkLwo46CqMk/mSGVmKrjAJ/nT4pMB3AyzDKttyO1WD1LKQqhd2bBHBB557YrL1OBpd7MoKDGFznnGe9aSS4VpXYuOoXgjgY/rWDd3D3cjqxG0nAwSCeKBuyWpasF2yJtjABGTk454q4LhV81NoZ9w+ZGyPcGo44gkaodo4AAY84wOasRwxwSdd4IDDIAGazZluOuYttu6suwkZA9K524i25znA5HHU8Cug1CXIKkjgnK9fwzWJdbdu3kjGeBjpzR0Gloes/Br4ReFPHvhBNX1O7vTqNvNIJbaIgLvViUJ9sAflX0H5UVrYQSQkBmjAKEAYOAO3tXz9+zX4gkGparpIKi0DfaRx82cAEZ7jn9a9zaciYjONzY4HavBrOTm03ogjvqOX55snqPQkVKrnau3k98nI61P5bmVmyPJ2jbnr75/Ss2C423jqTlM46dPWsm9Cy2hRY5HWTLjIBwCQTxwajvG3wJCVVtrZLY55A5z+FSysCUSHIQuQQG4z+VJbwFpScZHQ57GpTswFtZWe1lDEb8kL9OxqvcM0l5EEOEAyw7NTgwaYgHBBxt9u9STna0e0BdpyTjPHvT63DYtRosUbqQuSMj/Z/H/PSqVqWtjcr5jmGRgQrHIJA5x7U9Jy15EH2rE4+8MnBqwygIyhMoCQHxnJ4p31C6ZmyoGuhjksTkZI9KsRSbpMkqpRc4bpnt+dFptN2wKhwqk9cfMMYH86JI90/mNwpwcA5AAB6U5eQBLkzKpCuepbHByOlOvpkl8oKQHCDgAZAFOb57FX3EOWJKgYGB0/OqtxKUtSyLmYMAMjHBIGM1ne5KHTYZg4AJxn5QRj3qa0dWZwcMSpHJwBxTo0aGGWIMA7jAPUgZqpCD5giJy4JXdgc00y0OhjW3uXjVwSQGO7JJ6cD8qtwSC2M5ckbl4A6ZzxVXUGEdwUB+crjJPTgcipmiTYC4yojx15JA607ISuyCJdpciRQclgWGePSmAKzpuGQ5BPBA578UWkbFl/dnA6ksOnY/rT7oMkoZiSAQSAew7UbD6aizqYJyqspj6f/AF6juYo5YWII+XkZGSSMEVPHMhUyg5BJIB/h/wAaoNnaMs2HOeTzmla+obEds7TR7nV93viip4IFQHk8nuKKZNz9Q2YIuScAUKQWNcp8WLq5tPhz4glsn8u7S0cxMOzY4rE+CWt6xrfhiWfWZVkmSbyU2jGFVV6/iTXvuSUlE4XNcyidzrGpxaLplzfTgmG3jaV9oycAZOKyvBXjjT/HVhJeacXaFH8s7xjnAP8AWrviiBZ/Dmpxt917WUH6FTmvKP2UHjf4dStESQ165JPrsQf0ob1SIlNqoo9D2/uK8/8AjtqP9k/CjxFd52+XbjB9y6j+td8Tt5PArxj9qbxJaaT8JtQtnuI47i/aOKFWOckMGzjuBgfmKVSSjFtlVHaLPOv2X9V1PXPHd9Jd3TT29vYtsAG0ZLqBx3wM19P6nejTdMurtlMggiaUqOp2jOB+VfLf7HETza9r9203mD7NHGF7feJJA7DgfnX0z4rz/wAIvq+3lvsc2APXYaww2sLmNFtQuQeDPFcHjPwxZa1bRNDBdqWRHIJABI5x9K+Q/i34zufiF4/0u2vUliTT9X+zRwgHbgSAE8eoAr6V/Z9+f4OeGMjafsxBHod7V80/Gq1uvC3xxth5hiS51SO7XIBDI5Gfpg0YhNwuZV5ScEd5+09ft4e8V+GLqNgfty/ZpIyCSArFg39K+l9ObNnEfVR/KvlD9rW6tdfvtHjtbuHzdOR5JGVwSCSMKPfjP419G+FvEtnc6H4ebzRu1C3UwjPLER7j+QBrnpVYyquKfQVFpTbOs6ECuZ8e+NLT4f8Ahq41q9iklt4WVWEfXk4Bqj8QfFt54WfQDaxCRL7UYrSUsMhVbPPt0NcD+15qc9l8HLtIBlri5iiYYydvLH+Qr0JSSTZ2TnyxbPZdM1BNV062vIs+VPEsq564YAj9DXxD8dPCT3/xo1yylcoJ5UuhuJ27WVecDqeDxX1D8AfFbeMPhlo13IgSSOIWzAHIJQBc/kBXiP7YWi3Gm+MdA1yE7Iry3NkxXhtytuz7/KcVzVf3tK6Oaq+empHbftF+NB4S+HWn6MpKNqyLbRmNAzZQKSADwOMH8K+J9Rhc+LCzISkiAA7gMkHJOOnUV9w/EyLRPFPij4dWt5PCY7lbiSJJMlsNEpUgevGOa+JfHumm08aXRytulrM8QJY4bB64HY/1rwsw1jHU46knojoPhEbZvGHipLjU0sEbSJFjG7AlYdF/OuRj1dNO8BW9iWaNxepNLOpHJEgJGPoP51L8NdYi0zxreXMlvDeYsZkCSD5Q5HBB9jS+HNHOu+EPFJM0MAs284iQ5LZPAAPXr+FeZGbUEjCyufW/7S+vwy/s86TqljdrKoe1niyOJgAAc+nWvmLUfiOlpI9wwVDKMnZ0OfT2r2L4qeKFH7KXgjZDHIkyRo3y5xt4Ix2yf5V8p+KZYri4heINHGACQeOR1Fb49+2UNeg5NXO/lu9P8RWxe5dXkChthPy4Jx9a5zW/DekJp1tPbywQTWs52FThifw/L8a52/umt4UkWRWkMe0Z4GBXnXiu4kjvrZQZQgQyEIxGWyOa86jQd7RYRPZLvxey3NrHHZx3N0uCiZJDkY5OT9KzvFmoa/4o1Njd2gExhBMaLgKBwOenSqPh7WbWK3tp72zdpNokEkf3gAM4/GtPUfiQLG4F1HZ+ZI4AIcg8HHByfTFDjyPRXaFd21PK7601bSbqKaS1lLvIAo25xz1GOK6PxHdXF5dJ5kh+0sFO9hgDgZr0BfGVjq0QlvLWNCqZjXOApznNc7488W6Pf2Sy20Li5BAYrGFU8AHHrXQpupJJxsaXujhyrRH91Epk3ZYnjPPJFaEmoSBrZ4X2SFwXIOCAOuPeueGrrM7EEopyMk8ipJL7jKLtZMDOQQ2e9en7K8UhON0dhdaqHLzIZCGyF4yScZJrvNL8WzaZotvbqzISMoMDgnqfavILbUPliWRgCeNx4Fdvd7Le3tfn3u8YIAHTPXH0NediYKVoy2FqnZHIa/4gRvELzXcQuWWfc6SZwxznBIOcfjXDzaXNdaldC3iQpkyBYskAEnsegH1rq/Fphl1uURykqRvYFQCCeoNReF9TfSr2SRDhpIypIAJYZyRXqUZezprkRWyOfNtLaKEkVgcZIwQefY1reGL9obo2GDFDOQWkcDap7ZHXvRayz+JPE3lvIHaSUKSxwAOBnA6AV623wA0aOMzy61GLp+TskJC5Hp7GsMRiIKNqitcSa6lj4e22i6rolzb6ygvZY3AjwSq5znPB6AEVn/FmDw74V0y2k0LTgl2k4Z5I2JBB7YJ+taOq6DH4StDb2biQJjMwHBBA5rN0++gnglNwkczMdoWRQR9ea8Wm3z3i9B2sUdP1NiiXEeCSBjn8av3utvf2ojdwqAnjOAT/AJFZdz5MUIWOIIIySArcY7DH51n3d0ospwYyzsCFVeuSRzXq0aSc1JI1ptXFW5QbRGiLLA3mMzAkEnqAQMZz6V9o/Bi4RfDiyhyHZVA3HA6HOM18MNeIq29soSGDbtZ1yGZic5J56GvtX4S3iz+CLJlZRKzbmBXJwQMHP4GvrlpFHsU0md1qczSS5BJ4JY5zn/CsW8uRJIDv2jAODxkVZ1RmyQWIO31I4PtXNarPxksCSgXIPQClOR6NOKM/UdTjR5TjYckZZiSRk9PSuQvbl5EMZdTkn5jwMenHWrd1KWkO5Sx7EcgjPesTUpWijy3JJOOMcVxykzuhEp6jd7yRuwDgdqzHvCqjJyc4yOaSSRiwLBcdlPJ71FcRF1ADEliMqowRgVzNvodSFacPkqcYOQKTzwxypJJwOlRxs2fmTYxPAz2p8aCNQu3OCeSfegrZibPmOTgjnIFVpQUKOFzuOP8A69XERtuemefwqOVvlwUyOcZP61PQd30Mu4wpweTnB/xqqUck8DuAfarlzH1Pt0qoQXbOcAcdetQr31C7uMI38ZIHcEUBgMg4IHAI6090JfOMA8Zphj52ngZ7U7LcbaYjMxyoOEGCeOpqvcAqnIzk5HGcVdKque4qvcBlHylSCPyqmk0TaxnTKWUnBJ6DAqnKpXrjI4x3q+V3A5OCOmD1qpPHlx8xzjqalXuBXkOADURLc8gLjt1zVhk4wc4/nVd1JXAGMda06kSIJH4IGQc5oTJwQcDrQ+SRjB9cUp2qo4BI7Z6VcUZPe4k2AMBhk81TkJXHAyc8E4p5kYMx5yOhwCKqTuznsGzg+1bJWJdrEhPUrjpzxwKgLdeaaXcMigApnB55+tMZzuCjAHc1SWhm2KG2t0wT0yaSXA6Nx2pC+5huyAD1x7VGZuQBwQKaJv0AMvGDkdc00YLEtyOc89aRxj16DqeAaZGcuFzyf1ouS2R3NkZ8tGpL4zuBwABXM6rZ5bzVYErkHB4z612Kxk5YhlGevbis/U4xMhLKScfwgAY+grohOzRy1I3OHkCpGGPJORxzVebdHjDldw44I471f1IrasVAKc8ZAxWXLMZFXe28rx9PavRTVjzZqwrsSmBnIGM1B5nzkBcelPDMAQM56ioySRk5z1qyE7i72YEGPGe/0qMspXAbBHP1p3UdScDvmo2wBkDHbjrQDRHOCV98+tVHcq2R1x0FaEqFocgE44J71nOxDcHj1oFYlQ8BsHOAOuOc0isI5crzgHqfzqFcnOMk4znPFTA+WuTg5GDx2PWgSep2vhHUxHESUUk5UE9ga6d2DMqsQT6j0xXAeE76K3lnSckRs2V+UE5x29K721XzQJMZRCDuyB+HNZvV2OinLWzLUTCJXZiNudvTGeKy7lvItRDC5RWJPAz0PqetbNvJthdggcMTtBOSR68Vzl5czXV18uAEjICyHHOeDxxUbG7kloW5o/tiFiSNoGB6kd8Gp7OT+zgrOqllbI3Ac/41YRGAhXZgHqQACc9zWbqEplvol+ZlXBIxnp1460N3JabHLO08pkaNlDEnGMDOc8e1TLqYeXZzsIBKk85/lVu7lis7Y7x82OA/BBxkA1k2rNcb7iSMugUMNoHXIGBRZFJWLs1xmK4WONT8oA5IOSecUQW54zkZ5I5FSSWUtzOoiAWPbzng5HOfypkVz5oYK24IcE/jQ9rFN3ElhMcqlm2jPG7BGKdc7JIVX5ThiRxg5+vpVe7mDBgVLFRkpkZNFpIZ2TdCyoMYDYJyc5FCuFyRpG8o8KCcD5jx1pkzKFeNUDJx/Cf5VBPPmbyth3Mc/wC6KuRxNLaybThFGSehwKF3KuUG3SSKpT93joeD+XpUsJEjO0rYCKcAHGfwpFzHC53FmPA3Hmo4YBK6llG8/KM89aegNpkkS+fAFPyjod3r6cVUNtJDkIqHIySeDnNaRmUsIt2AnO0f59qqXl6LBnedA5MZCbX5UnoSB+FJsOhJAYrGJBK7TTAkneAByeMH/PWobm+a7vFkJUKpJwBjnGMVnW6PqUoaZjnKkgDAIHJrVvLSJHjYyCJNoUgYyx6k/wAvyqHuFlbUZLunkiKbkXJ3ArjPH+fzrOvwIlIx83BB9ueDWrNImGK4CnlQzc1iXrhpsEfISMEc96p2BLoekfs76xJZeJNT0uHTVuJLuMyvdOwBhAAGAOp6DivoWwLSktcMN6k5PGc18xfB/wAVL4S8bWDTYNtfE2kknlktGGJw2emMgV9TSFft7IoDjONzDrg45ArxMQrSuZx+JlyMstqFGWJHUjtVLTXSOC5n2kTEFVDgFc56/lVm4Ym1mc7URMA5OMgnHFQaajOsmVIhDbT9Oxz+Ncq2NNmMjlZyAdoLAEcY5PJP8quq4EzGT5o8cgDFVrSAT3DBBlVJXk46e9HmkyvFtLEccVD0K2ehHHGBM77SBkkYPOM1ISCC20EDru+hqGCZGlkRjhkOOOePQ1OSNiqRjdzkjFPoJ6kAKtbFpG2BQSOQMduPeniNkhWJWJIUMCSSc46n/PapVUPA7KuUPy47ZqFHKyEDCHjOeveqbVtNzPqSQv5ECSbsqCQSRjJPH1ppi2oi4ILnkA4zx70SYe3MO7DSjjjIGOc5/KnhQGiBUuuMFiecgUaWL2Eln2gSPsiiXCgE4JNI6edyQGxgjJwCetLcQLdQSRMvDc5YA7T6j3qGxbepQthUG3gAk+5xUWSYF/S2Vbl7lv3gI2lccDg9PzrIicPcLJIQCrZHB9Twa07ecLK8CfMUXIx1JrKBYxNI6Mh3EYYdOetWkr3KLN6jS5kXaNgIJI9akDxzaYMnMkZJDKeDx0NP3xraNuJKAZBY47f/AKqpxMVtS2RhxkAe9Sw0Ra0sFDvdcjbggZINQ7mnZwRgMxA78VLBFixkfJAY7cA9Mdf51XtGYja6NGEOAD3981SVlckktrfyI44thO0knHXHeoCVvb4PGC0f8O7rgcHIrSiuRbrcysDHJjy0c4wM+lVLJGijabzM8EHjBwTUxYWZFNam6ClcELkd6KtW5VY/mVOemRRV2FZn6AfGm9/s74W+JbgdY7NiOfpXI/su38+pfDtpbkhpTey5IbdwQpHP413nxQ0qPW/h74htJBlXspTjryqlh+oFeR/sdXwuPBmqRK5ZY7sEKR93co/wr2pv3onkzv7aPY9+u4EureWKRd0bqUYeoIwRXjX7L8kMHh3xDpcYCPp+rSxGPrtXA2/yP5V7YRlSK8H+GHleGPj/AOOdBiLRQXMMd6qPxvckEkevD/pVvWzNZ6STPb723F5ZTwMcLKjISPQgivzt+KWrXsWsanol7fG/bSbowBiMjg8dK/Ro/wCrr80/jfbJo/j7xfbR7Yz/AGnKS2STyxIyT7EVz4pXpnNiXZI9+/YneO4tNemaTfcEooGwqNozzz7gV9P63A1zo9/DGN0j28iqPUlSAK+VP2GdRV4tdtAxceXFMCRz1IPPXuK+uzyuKnCfBZmtCPuHj/7L1/Pc/DJbW4IL6fez2gAOcAENj8CxH4V45+3FDDovijwRrpUF2kaBlB2lgrBhk9gckfhXpHwT1CDwf8SPHHgq4uD58t++o2kbDGUYZbHHPABrg/28IIltPClxOwKeZNGq4yA2FIJHp0GfatarXs5XJkr07HgXj/VNb+K2ta/4i0rRrhNIsNnmxWuXjiAAJLEAHJzmvavhB4+8PpZ/C24u/EbNqAlmgktJn2rD+7YDg9iCD9TXLfs3fEHRfBOneING8RCWLTtajLJKkZbLAFSOAcZDdfUCvEV8QT+HPFGkWNlp1tcta6nJNHNINoRTwN3GTgHtx1ryKLhFKotzhjHld7n6G/F1pPFHw1W70oqLoTxXFpI/QFWzu47FQT+NfNvxH/aKk8ReG4dDvilxdB8yEqNuQMAkj3z+dej+LvjfqGl/DrT9csbCJdOhiWxWVwHQzFQpI9AMccd6+HZ7pbjVr+VpDh5Hk+U5BLMSRz0FTjqzcVyvcutUb0TPsn9lX4nad4e8O3NhrmpLbLFIzRFjiMBjkkjt2AP1ra/bUiudX8CeFrrSkWcjUlcS54CNGe/vxzXzT4NvLbTvAHiW1/s6S4u7+BBazbhhSpySCe2P5V7N8V/iBY+NPg7oVrbSlLqxjt2lEeWUMF2kE49u/rUYfFJ0nBPWwo1GocplfEj4rxvceD9UsYo0udGsBA8rHcQ+ADjHbg9fWvm3x14hbxLqj3sjhWlk3tszgkk+9S2uptqV1fG+8whMrEobaM44JHpWNeJ9qaONjkoSRgY714TnUnUamzmlJyepXstRm0/WJ084BGXbGy8HJBzn9K6P4Y2sGo3Pia1e7+xuLc3IaV8ByP4QCeeAfzrjLyWKy1FGfaEHDFhwD/nNbvhVdMk8Z266jcG20qUFZpbYFnUYJBAPXnHFDTTuSzoP+E11XV/Co0KW8ln0m0cmKFl4jOecZ7Z5ri9buQtqkzsGCtjAGTj6CtCK6gtdc1K0tJnktPNYQyTjDMp5GQOM4rO1VUgtppMjYuSR2AxWN3zavQVri6gFl0yBlxkqTnBx1OAfevN/GspE9tsKoREQSEPYjqRXaPfxf2CixMzgNkO5IGD1x+P8qxPEmgya9ZQGFQHVCEBbAPIySOprspNRkrmkbLc7n4c3+if8ITZPdW63V68bYmViD044J6cVwmteY15Lvk3oW+UEEYBPFbGi6e+lW0FqYxEkAAXbyPXH0/xrG1/UY59Xl28PuAAUEAUoR/eNrUT8yW7kkSziHmKnILgDoPSq9/Oj2rqJdqrGSC3Y4Oce9LczKZUjxncMknpzWTq80j210sYUHBUAH+Vd0IaocLt2OdjvPLieMb2XaBuPGT60jauQUCqqHA5zzWXH58Myszt8vB3HJ6enSmM6tLhu/JzwMV7Cpq12dSjrqev/AArjh1HUNQXVY47kRR5jQsAAeMH35zXR61IDqNuIj5UUalQGbGckHP0Fcp8PtJGnWsuoNJzJGqhDknGTx/OtfVL9Z9StwAAAhyAMjPFfM4iPNWdnocsk+bRnIXxl1LX2hiRWdpPL6g5JPBJ9K39Z+HmqeGrabUJWjFrCQJHEgwCRkAYPI57VzlpcLN4nlCgoVkJGRgZHpirHxA8QXk2ni2aZ3ikbLLuODxjOPwFdUfaXjGOxbWqKek3yaXrtrMiKjysCGGOQSMnNet+JNfudOjO18u6kxnt0zXzZHKYyCH+aLlWYnAGc19AatP8Ab9MsZpCjZgTAA5zgc1WNoxTi5ajnFXTQ/TvElzr2lH7YSCVIKknGQPftVnRfsh0557h1dw4CqDgEHOT+g/OqEdi0WjLdLxHJkfKM4PTmsZ9QU2SW7JHHKAc7epGeCR/nrXmxgnpHQE2y/wCIdbtoboCAAYjwcglSD1OfWubt726ub5CjLFEzgLJggDjuf8KbLYLOYhI5LZO2JSSSAOp9qxvtX2nUTa8gWxDsqnhc8c/hXtYdKKV3qaQsjYuDLY6ncIkayrCRImGJMpIyTgjpmvs74NSyP4MtnaMIxw3zDB6Dj6V8WXZWW4ThohMpjj2nqcZxk+mP1r7F+BFzLcfDnSnuCqXG1y4yWGQQACehPHavevdJntUVomd5rN+9wocE79oUKBzwOB9K5O7laYrGVw4BLv2A9MVuajP5qMygjGc4yOfTPrxXO3T+UqIpVS3JySTzWUndnqQ0RjzKvlOVV3eU8MQQEA6gfXI/KsLU43uQ8ccZBGApJwPfiupitS84ccYG0kEnr7dKS409Y0cthQBkZ781DSe51RlZnJPpbWsabz+8ZQcjk1TNsxkG58jBKk8HPeuhuLPzZiUZgq8gE5qhLZ5Uh9yMM4OO9ZSiuh0c2hksgbrjC8Djmlih24II3Z7+n0q69uI1RpBliMAjgH8KrSyKHC/xY46Cs2hlOdSAeST7Cqr5BAyS2MHPOKuyAlnbOTj6Vnv9855OetFzRFK8zwOCScVCsfzdAMVeljDAnoeR71EkY39cjHI7ismMiS3y33vqMZxUvkDfnrxx71ZhXZuBHPQNUcpAXHVs8GrRLvfQqyrz1GMcgDmq80bNhQMAd+KsTSBsAcLyD601V8zoCcdSPSpAy3Qh+RznnAzVd4/MUAAsQT2rW+zkMSCAp4O48/WopYVwcj5T0wcGq5SHKxhSI/mMoGG6DNQFvLyA6jHXjOT6Vo3HzSEk4KnAI6496pXUarjjkDceMVrykKfcpsON3AwcnFV3lBOM5454pZ7hWZuOeDgdgazZ9RWKTaQOTxg8n2rWMGYymiwxKkZIx1qCZgwZjxz1Xk1UTURJcFQ+C3G0445p8k4QHewGB1HTg1pyu5j7RbEedhYhi2ScE84qEtk5zjBxUc16hGwEY9U71WaYd24AOMGrtyolST3LbuQxGfzNJHKBnjJPGSaqG6XKrnBxnpmljkZlJHXtkUWsDkty2SDGTkMDwKSJjngZI6c1CsjO5GTkAcYAFPgkxJjnNQ0tx8yaLedowBjPJHPXvVe6j3jgYCjp61OGJI5BA5JzzTdikkZJyckE/pVpq6E1dHHazDgPuAB5KkjtXNvyT0yOa7rWbcG32sC524GCOma4q6QRuxVsgEgfUdRXo05XVjyqyIl+Y9wPSopG2tnpzgA0+NwMEjJweDUchDtlfkOMEdRXRqc6A5DdiRyeM06WMBN46Hk4GOab5oCNzn37VHMwMZTedpIIAPNIpIidj0z6giqwXcOAAQMY49epqzJHtOQD7ZPatLRfDb6rdQAHELE7mBA/Dv71EpqKuXGDk7IyrWxl1CVIo4yxJwCACBzzk10x8AXoUhpbdflB+WTPXseK7HQfDsemxF4EEYUkFMYJ7ZzitGS3IXCqfXnpXnzxLvZHq0cBpeZ51a+Grq3cCQKwGMlSfXtXVyiSFFhL7kGCOCevHNaptVZCxjAPQNuODUB0542c72wSD94gYH4ciiNfXUc8GoO8R4uRaQRIWQF1wV24OARzmspIprxpFKbE3fKd3UVaurcvMX3sU25weg4GQKnjiSCMNkAd8CupO+qPPdNp6kskY3A+YVUAYz1OBiqzQiGYSqVDjjcTnrUpkMscZydq54UAE+3P1qETlvLeRACPnKPyARzjiq6FxVyxeWgS0Sa5cyyvI8jMRgKBjA/LNOH2azswA6smQw2qQFJ9qyfENxeasYn/ANTCwBHl/dyCCR+IxTfNDr5Ue/gDOTgH6e1Rr1E09jS1LVki0mcRcOyhVZVyw9/5/nWXpNvcXlspkd4EbDBP7wBxj6960LWJDlWXAwDz3IzT7m8i0yUFVLEAFMDgEg9au4PYda2MKXB84opJCs7AnjPU96W5uvKiedDGgQABQuec8msqxa51FpbiXcmWKFegOe4qxdWIngEDDMRAJIJB+tO41dmG97JNdB1VWfOCcetbEJH2dkZgfMUgrjnH50n2OG3hLh8EDOOM+lNhnilYOCQAcBmGCfXip6g7osRwr5Y+QbVGcsc/QYqm9x5bHg5Y5A7CpPt7CGWNVLPuBDY4A54qlJFK8gZsqCcgd8elA15l632+W7liHBICleMeuayL6fzHZnJOzJx14q9NKeitg44I9M9Ky9SjMMzW7sMvglRweR3qdw5lbQ07NAmwjgsCOh6etStHDNcglmIVh8p5FGnW5Jh4OQCCc5x/jT0LJdI+xWCnLKRjIz0NO2gvUffRZGDjA5XAwM+lYesBUtTtGZIwWAHXIBI/Wt68d3Zi0YjOSVAOQB2Arnr3LSHPBY4JXrU2dh9ND6T+Eum+G7f4Uvrd1priGALLNfTYZixIAXHYZIr0VJPNeSZhuY5JXpjIzjn6ivk6w8Uy3PhqDStR1e7ewa4jBsYFCIVUg5YYGRlR69DX1WuowXKvcW7mSJ4UdSQMsSoJ6cev5V41eMlK7ZjFu+o+9lVtO3mQxrMCpBGSOB+taCQPFpfzFwCANrKcdAQc/jVbTtPOqCzt3KRICTJI+eST6D2qe4uJrm9Fm7u3ldCGwpx06+wFci7HRuZ0Mk9tcwqSAd+TkZGM1IHDatcliuzBKqCc5x19hU848u8Ik+becrk5NMZ1knldWAk246djkfrTtcOo8R4tDcAAEuFI4J6daTl3CgbACScnNBUxQHlQ5XG4gkZx3psaskqA/fKgliMA9entT9CiSwI82KOUMEDZIIBGBzng02bBuZZwTtkOQuMcDjirGnJ5t0Yxw3JyfUD+tV7i6MkCKRgxqVULgEZPHX8ai1jNqzF3hpC5jDlYyAqjJB9Se9MjjZLSMu+XKkkYx+dJ5fkoSScnJJ9QaYkirKiY3KR3HT8aoptJE8ULSHIYHADMM9sVFDMnmPjAiyWY/TtUkcRhyHYBiSRjqR6VHIETCsuME5wMBge1G7JjuSK5SWUiPHmdPX2/nTdSQ22nIhZt4bsRkE9qbfgw31tGrBg0ZlLJ/CBgAH3/AMKmnfz0UkbuwBHJP1pMtu4XLRGxjG0AKoBHJBPPNUgCbQArkICRgYOCRxUkIKiSFWI5yQcHFPgZELowVjwD1Pf0qXewMLA5jaGSMhC24hsZOff8KgVxPNOFYsrvyoHC47Zq7dIFDuGAY4AUDoPWorIYil+XB3ZBHUn3q1sKxBqduf3SoVwSCc5x+Xrmklume4RCMIY8sy8cjsaZNP5lzFkkYJIbOOMYqThIJGb593BLHn/PFACSTCOQhTkYHaiqqyEZC7sCigD9PNTjFxpt3GwDK8TKR1yCCCK+Z/2KtWjEXivTHkQzxXEcnlhdrAfMDn6cfnXs3xH+J9t4M0eG4g8u7lnkEahWDBQf4jg+uK+bPhv420Twr8Tk1k4iF9I0U7q21SWyAAM8kHt7V118bClOMd2eRUlHnjqfaWcj2rwL4+wSeDvH3gbxxb/uoYLwWV6yAgvG/A3EdRjI59BXsuqeJ9P0TSf7RupwtrgYdRuznpjHXrXC/Gq+0XXvhxq9rLqVpDMYPPtxM4DeYo3JgHnJIx+NelzxUdWXUaa3PUUYOvHII4r89P2tNHGhfE7XyiszXuy5GBkZZR/XNfbPwm8T/wDCX/D7QtTdlNxJaIs4DZIkAAcH3yCfxr44/bilmtfikSceTLp0XlgnALgt1P5VnV9+m7GOIXPBHT/sJq8fifxC80ihprOMKgbnKsAcD05Ffag+561+aH7PHxRu/h3dX+t7LYukRikjJJBUnO3ORzkA5Br7s+DPxA1D4k+D01y+sYrGOeRhbrGT8yDjcQScc5HXtWGFn9h7lUpqK5ep4v8AHXV7T4XftKeDfFk0hjt763MN0xPAUHYT/wB8kflXEftz69FqNz4WvNPlkvLJo2VmjJ8tSSdpycdciuh/b/tb2203wxqtrC0kcUrxyMEJA5DAEjgZwRzXjnxe+NOg/E3wlpGk2MZtJLC2iW6EgOWdcdM47gVtWsrp7MxnKSbXQ8y/4SK+uZktvOkZUG1E644yfpzWRq2tz3bXMsYH2pAQrE5JI4Bx9cVl3mr3R1wNbDAYFdy9VycZAHWq9xJc2KO85Pm5JLY5Pfp3NfPqk4NtbHK5dD638KwNrX7GxsFjllu4Lj7XNIVwow4OR1OOg6V85eE9KPiE6lM8sUSRRnPmPg7skdutei/Bf4meItA8Jano9xLDeWF9AY41liwUjIyRj1rx83C6fdXiWbNFH5hO0joSeevbmsMTVVSKjHdGM9TsNa1m4snSwgkLxLFgugIGDwRXUeAfGlra/DbXtCEeJLqRP3743gqTgDPTqa8vkv55XieYg4ByTxnjjpVLw/qiNrLW24gqw3KAQOe9clCLim+oo7anSS2kKRvGu4XG4lt7cEHpg1z93GSzRqeVYHJJB6+1a0128xmLK2VO1QRzgd81Dpdl/aGsRQKVzMQrFiQB7k0SiovmLsjm7u3kvnIkXeQc8jtmtOK0hRIpyy7xnCg4IwO/510Wq+F00q23/a4XmJIEatuOAeT/ACrmr6WdrVBnac4OFzTjaeqNVGO4zV7nzZ4J1jJZQFOzAyDgZq/d263FsyMuAynBx/T8Kwbe5+UA4mwcevNdJplzHNEFckbcDHTkf5NZzhbUas7pI5KwgN5bNEoZ0jOSrLgEA8HH4GrNnHGVDFWBGRyuMc//AFq9QHibS9Ks4CdNgfbFtOV5cZJJJx715ib8X13OY4zFEZCwQAgAZJArGlUlKTVjFxfQ0Z7kORiNc7cEjgfWuDvyp1KWTeXkaQYXGQB35/Cusgk8xym4nAJxnHH+RXNeItiOvlIyu7FWl6ZHsPwr0aStK49ty7B4c1bVgl6LQpa4YjORkA8EfgK5rVYxEsilW2gkgdTnjpXaxeI5fs8ds0jFEjCqBwMYA6evNUrWxsrkTSXas6K22NiQDng9vatKdSSd5bdC4u2tjzDVJEcArDIDkjO3GTirGk6AuqxvMCFcBQEkUgN1yM+vSu11DwxbmQy2iOsBJKiQ5OO9V7aFbeIIGBwQQg4ORXq+2vHQ35lY6HwzHJb2KJPxGoGQhzj1+n/1qq6hcquuyRRjKKAysDjgjI/GpLO4O8SAAMSBjBxjNVFiSS/uWd9roMA7SAc+leM4Xm2TZNXRn6dEgu7uaZVjeMkIVJO48ZJzWH4raSW2BjVncthVBwSSRxzXWJF/o9xINoCKTkkAt279a4bWbox3USiVUfzklDt0TBBGR+H612wTWqFy7MR/h74p8gMvh69lLx7lxCWXGM5J7V6VoesDWPDFl8iRvbH7O65+YMMZB9MV2/ij4hapLosgsrlgXt1xtXaCNg6D0/KvL/BdrLbWF6sjtiaTzzGw53Ecn25rjlVniYtTVrCm09jqbrUJJPDkiQkqqknaRwGzjIHcVyxiWS6tZI5d0+zD7hgEnk49q3PPkaxlQrgYIHGMgHP9Kr6Sba6sBKEIm5DBgOK5IRcW2RHTc1NMv4LHSrovBG9zJxHK65KeoB7CuPvlWCeSVIonlnGJGyQCM+1dJLIEs9khKKoyFAByfSuSupWnmkATAAJ5OMY7V30E+a7Lhvc0b11jsoLghikRJVEBIzjGMY56ivpb9nnVriT4YOjl1nt5yC5OfvEngfTFfN2lPFPYTxKSWhjMi4OTnGcivcf2YtTuLq313TpnYnZHPEuRtAHBJ9wSa+iptONj2aEloz2sxGe1RDIwQsWOHwMjPUViyxb5juUueSMn0Fb8uzYI15O8ZJ7HHOPxrLm8wMNrMCB128Y/yaTXc9aMk9RtlbSPEGBxwMjOPem3sAuGRHwEB53H8eKuWMEjndvAUg5G7n0pL+ays5YGKO0xYKoY5GSDniszZWbuYF5bRRK7r80uRg5OAM1lzkyAHZlGJAY960rvUCkhVB5eCOWAO4c8/wCfSsW41LbJlWDbRkg9OaxctdTqSdkU7m4+Ub+QnAHSsSWXzZSygb+hOe3tV66uNy7uPnJ4yDWazrGTg8k9McVm5XN0tB91cbYmjQAnGOvNVEOW45PrTLiYbnJwDnPHJNRxy4AOflwSSPWos73G0lsTzDbjJx68VACocleDjk0jzbyMHJxxmoi2HDMwGRkc1egF1WLp16H86ryZwMDAHBpUmXbuJ4xSb0dx1yAQTUat6B5kaQ+arA8IMjJGMn2qTyhDEMDBx1zVlUCxJLuLoq5ORkc9en0FULiVSSySZB/hz0rdR7nPKYbg5flScfjVGeUqVGcDOGz/AEqSecIgI256fMMCse81URg84/2cccd63jA5pz63CW5UsQVAwOCe9Zl1IY5BMfukcc5Hfg1ia14hFrgxsrI4BDFs9+RgVw2seK7iSV1iuvkxgRlMYIPY/jXRGkzjnVO11TXbOzuUUmQErjJXOT3IPpXO6xqj5ZGG8bsglQCARwevvXI3mo3N9saZywClVDdh7VXExZQNxGAPvEk5/wAiuqNJJXOZ1Wjal1IW8u5GXe3BbuPeo/7cuplMceZFBwQcgEdzWPuKsDu7HI9ad5zowBOOwOccVXIZKo2zSa/8rC4IA6fMSRTo9Rl2jdhiSRlT0HaqEVqyQiXbkAkcnv15p6WjnJctFuHACnDZ9DScVbU1Un0Ogi1FpMxs2RkHOORx0zVyOQE7hknaVAB7+tYdlZzRqGjIKdfmbJB+lbVvC6YJO84ydoyOawaSN03sy0mC2SDnGTg45qa3IZ8HIIIJOOO9QR8YPQk9+oFSrhgOSR0yD39axa6myaRYHBJHGepoJOw9uep9KjB3YUHcc4+b1qub9FX94QGBK46Dg0lG7G5JDL1cwEg5GMZxXD6sqRSlVYEcHAGBk9f1rodR8VWVukinc7YOEjGTx7CuXluH1AFkiIGM/OpBA9812042ep51WzKjtxjBBz1NRliQTn5umcUsn7tCzMMAEnrgU09V5XOeucCus5hinjtjqfSiVip5wPTBqV4uOMFcelaGg6O2u6iluVkYKzlwoIwAM+nPUVnOSirmkIuTsWtG0K51KVDIipCHAzkksCDXqnhvwikECKyhcABQoxxyc5qxofhxLeJd2DtAwCOcAd62riZIYyqNg4woz0AHavKnVcmz2sPQUFd7mbdwwwKJGGQScg5xjPHPeqlwTcEEKI0HT1/GtW3sHvVWR9xQHcEPQ4qvqcPkICOE78VyPfQ9OLvoytBYiVdpZFABbDA8+1RvaMyFRgA8568U+KTewUNkeq8irzwFSPmXoCcHJArQ0cVY5u9haBgiqSGxg4449az5+LkIPmyQW5yM1v62v+jhgcbcjpXP6Zaslw87EGVuwOFwK7KMro8TEwcZXLM9uIoyowpfIAOTj8qhuFEMcY8gsVXBIySfzNRy3M00jMxKANweppsssss25l3ptGQe9dujRy7EWqfvZrWBFYBVIGOgJ5/Cn29kTEgaN0bPGW7DtUthCs0pudhLoSFiIJXkEZ/Cn3zkxCNOrHqAcc9RSfYjd6iwp+4fGMJkn1HNUGbzSzLkAHr1FWNQnYwiCNhnywMBcKMdcnrUltYKYYPk2LyDtBwzEknOfwqE1cNLj7ZRHAmQgGdwO3Bbj8sVHvVmUKMknnHYVUmuGn1I2QcboQGwcfKpBIH86nkAtkVv3ZDcDIwRV+Q7dhlzayXMcjuAY1wpxxjrz+hqvHYKkKsJCyNnbyCcD/8AXRqMw8g28W795jIUHJ4P+JpsEK20Sp1wBz3HHQ0A7odOyxbEzt34KsRgZHaqt7BKHHIwwyCCeOtWbZN85zkkDI7jmpdRT94FVgQFAG480FOKauzNitJDGpw2/OCScDHrUN5aLZzxsxMjON2c7ifxrUtf9E/eMQCeeTkfTFY95ctLc7h8wycHoPwqCEtbG/ZALErHCgjPTJpLj5IcKdpYgEquTgHNQQXLfZAcbCeQWGc0PMJYk2k5OcnoAaFcaFnmIUA4VApJUdSc1i3isJuAORkev51sW53Th8kADBBHUVm6hEsczMAWbBH3uncADFN66FNO1j0f4WfCq18a+BfEmsakgVHhMdvK7H9zzhnAGDnAOK9c8E6bDp/g/S9OtLyaW2tgNskwIdwAMZz64rxv4CeIZNE8RajbTTqNKurIxrDIST5xcEEDsCK+gLqOODSTdYAlAByASMemBzXjYhtSs9jCN1JpnUaNL5ATY+3zAGO7kgjPrWffXLf2qxDKxyTtPXOOv60scnlvFjggc8Y+n4VTdRNqM0uVBjPIB55FcaXU3LsmBICeMkD5unbNZ7Sq88gA+QuQSVzwBxg+mavIJNUuY44ZDEEfczIcEj0J9KheDyrmRNoPJOSc5/GqbAfKS0cSIFYE4IJxxjp70+cxvNE+wHaANq5BAximoGtpLZlAHzFiT2xVO+mWNgjOAjEksx5JJ4AP44/CpTG7o0tPDwXLyMcxsQQDxj1/OqFzIFv2+8QcgDp1P9M1o2ybQiHBGMDcMYz/ADqlexGO6M3mK4QgMrEAY5/z+FMRLegQoikF5DgEA5GPX9aqzpsnjwWCAhjgZH41Yu2WIwKNxlkbJGRgL7Z+tV7hzBeQyZbypAVwvIPI5I7dDUpNgaKIkjBmAJIyCM8Z7VT1UFYHl4AVgBx9MZq3a4luhGpJLE4AHSl1mIwbQ7Da44HuB1NN6MaT6FG2u1lOx2DNt+ZVHIJ6c1MCAhU7iBzuY8A81mW6M0wJyBuAJBGfetC7kXZKoYLtXkE8Hr3p7meqepT01PJupsnc7AkEDjGf51ajREuGkPBPB3DB71Rsm8y/STGAFwFB459av6jABPFKeQTkAHPak30NFqE7PI2GPA9qjsXEJlRcqc5Oed3HWp7t1FupUYIJJ9+aoGdmZfLQl3IAGR0yMmqSB6MJQJLjbjGOjHpj61JLG1xGRlSOApzwR3ORT9Zt/JltjHudG4bZ3+ue1STTLCoVVICgAccZIobSYLcYI4sBdm4qACTRVCdlRgSzEnnqKKV0M6C18S3ms/Du71me4uGnN0IkiJPloAAevY+3tXnsniV7eSOSZS6wyCYKDyCGzkfqK0dL8TX8fgqTREYPpYuGmbcAWMhHP4CsLTbKbU7uWG0IeeRSAJQCoPrjvjFeH7SDtdanycdOp9X/ABV+N8fij4KaddafayWF41wsccMz7SUUDL4AORnkV5N8LNT1r4w/FfS9Nkl/tO3gl+0XS3MpH7kLzjsemBT/ABprLeK/DGl2d5dwwrpduYw0MQQEgYwQOvTrXnXwb8YXngfxpBd6WdtzKBbRuxwSGbBBx2Oa9JYqFecUug3dvc95l+K+q/An4o3lnpWnw2ugapMZcXMjMqgEg7R0B4FZn7X3ijQ/Hul+GvEemX0ReaLM0SOCy8HA/TtXc/ty/DCK4+Fdp4njkeLUtNKxymOTapDDBwMeuTXwBeeJLu4sksJGcQwDEZmYnAIGAAT2r36idOK5epq5S0TZ0ekam95C1nHI80DkmUxkHkHv7c1+jf7IOoX2t/Dmwa6uBHBYxi3gsYwAFBJO5iACSecZ6c1+b3w08F674saSfSJo7WytZjFK0jhScrnAFfpH+yXBp/hXwJ/Yomh+2xyb5JC4Dykg9s54x+tebRxFNV1BvU1jZzTYn7cfnf8AChdQSBWMrXMWGXHy8n/9VfmVqWp3umvcRxvL9nlwcy7eoI4BHNfrh490uw+Mfw31iwtf38bs0cTg4y6EZIP4EV+RXjXST4c12+0qXzQ9pO6GOYEsCGOOT1r2q65oKQVJLnXYj0nWYX8QRBGzLs/ebmICnPX061754i+G1oPgRa+Lb4XFpdyXQW1uo2VlmGSAME5HAPauD+DVv4fTRby81CwSe9aYxxSTrkLknJA/CvUdbu9Pu/CcGlRXMz2iK0i2z/MiSHOCq5wCcda+aliVGo4JXOWbu7o8y0vxHdQWkPmSeftGwbxg4zjgCsLX3e11idZEVTKokBU5XB7D9KWWVYLqeNcZjOWAUgYzVXXbg6hbRNsjDxR7QVH3h1GT681yqF5NtEJXdyyNSjW2IZTI4weD0B61z0F1/wATSe4R8DOAuADx157moba78y2CtGVLDlgxyCM8YqveWj22JI3WRSoYKoxz3BNdEaaW5fLY7jTtTkvbR8gxsoBAcZ6k9fauj0fyDc7NwTILEgDGQMnFcH4fnjkkDTMYkKg+YDuHPbiu0tbF7dFnJwjZAlC47f4Vy1VZMLaFM3xluneTa2SQvGDj0qtBqMFlfGS4izbyKVVOcknjj86oXkwtpSu7e4JOTx9P0rB1LVZLBUuWjEuGwgxkDkc/yqsPDsOk9bMmsh9m1ZkCukHmHJIHyjkg4+tXLvUDbDzd5wSCSR2Jx2ri18Q3FzqPmXcp3vIQAowCvTn1rtPD+jrr92LRyY4jHuabb90dvrWlenyJtmk2ovQv3c5WFVyJXK4BByFB5x+tc5Pfpb2s+1isykAZPByDn+VdZ4ijttLkKW8gnAUjcVxkY9K8muYLm81Iwg7GM5JIPG3PGa5cPaV2QrM6TTdQeQhjt3EFTtIJPFaMa6fPO82osweCMCKOIAgsWByfwz+VH/CEXGmWRnkuoZQcFURskcelctfX5jeWPyyJCSCSwAxgYIHau2ylpASi5NtGrcXtvHeyGIhhuxkjtj/9VVGviYY49xLcFh2zn/AVz/2sow3glicYzn/PSrcEwlmzli4HPHAz/wDqpqm1oa8tkbNzrBktghkYtHkIhOFx+FZyX+0Fjt3k54FQ7XEpZjkAf1qjPdJpqmJsSNLkhm5KnPauyNPSwow1Z09lf4Cs4KhRuZh19sVM0jTshQbvM+8Tyf0rk7adpQokEZR2B3AkHA9fSuss76zgzmTKLjAJz2qJU+V3sbpKMdTQTRJLiEQ+YqwgjDKOjEcg5rlfF/haz0t4VVluJZPvKgJZcHjPHTj9a61NUhdme2dnDEAbhwDjsBW/PododGgvJ51M8yEqTGCVHIyT1zxnFck6jhvsZuST1G2twJNKgZ4vlEYUY9AAOM+1Z1xaQWUrTp8yygLtB6YPf862GQ22kxGSVJokQHcpABGOpA6f/WrkLzV/tCTmMB4VJCFTkkDtXLSTlJ22ML3uTmTzCw+6OcDPYVQab+z4nOz5t4ChTwQfWk+1qsq+Z8gI4U8EZHWufvb13v54RKTGANpJ4yM5rsjS3NUlY3bnUobqAJLMIZAC2wAksfQ+lc69xGJ0UuVLEghjjj/Cuhi8N6TeaWk0jzG9P/PM5BHXrXGTwzR3Lho+EJA55Az/AIVrRtK6Kil0Ou8IM6zSKSqeauzK4IIPHOa9O+Bd7JoPxkjs2cwW9/ay2hbIKsQQc4ryHQtUeCUhiSSoULjjHr+tdJBqs2keMbLVIhBKdPVWjBJHIIZsnPccV6VOSWh1UWkfbbQb0I3CVBnBxtHHHArNjQmNXVXQHAwxOeDWtpki6po1ncR+WDcxicBSWVQxyB+AOKj1IC2jcvtTaAfkHPArptdHs05Joz5HESfIpL5BwDz+Vc94pu1tl2s4E7Hd2yBjipdT1MQyhw+T1BI5HFeQahdXEuvvNNJJlXKqxckMp6cdK55aHfT0dzrZdSZ25Ykr6ntWbc3yYOTgkbT0JHNY0moF0YrMEZTjbtIyPTNVpJWdQVOTnBye1c7Z1rU02vFD/fKpnO4jGfUVUmu/OYFU5BOMHnFZcsz5GWJIHAzgGoppzglS6EHsck+x9qy1uap2Lzzbj6rmmNJj5QoIIHAODjvVVLgMoQ+mT9aGuTGuSoBU4BI5IqkncTaJJLxEDoqksoAzg8A+lJ56uRIAw6ZB9uKzb64bJZQQxH3UAAPSo2vQQDtlZ9ucgEBR3zWui3ITuzfS53MFGAvPPSh5khnGMPCRlwTjn0FYn9pxI2GkXcRnGcHHrVO71uIRg7iyZ5I9BTguoSlZHTG+Ecfkow8kcKue1Zl7qChJgH8ojkNxzjsK4y+8YRRSOyzBGDDK4OACcen0/Oud8SeIJHZ2imY7gQMDIz2IrojByZwVKqsdZrHjG3R5AZc/KMKzYOO5xXCav4tRUFwbhnDZKhWOCCcAce9cXNqM9wSZZQ8ijBbocZrPku5CSrMMAkBRyOprvjTS3OGU2bupatPegAv8gAK7cjFZ3myNnJGScA96pNvMg25YqAeuAAfWrgjBcIWBJ64zwcV0aHO7yAsyhHVTI4zhNw55q5bWdxcuWWJwvUkYwKsWUcNvsdYi7gcg4Occ9K7XwQui6prej2WtaxBoOmy3DCecWzSOFCliML6kY/GpcneyCKXU5RfDtzJKFGCCu7fjt6VYj0HiQSqcfwsvQHoc1oaprsUV3crp07XNn5jLBNJEYiyg4UkEkjjHWs9vEWqWkciSxQyQONo2nBOGzk5rP3jX3UrrctW3hlWIZpixAwqKcnr3H0/lVxNClkkRXlkK52qpXkf/AFqZpvii0mcxMn70sFYxKQAAAOvrW7HqdtEru0gQKcAuxJ5PH1NQ3LYuNinBo5tA6RRAE85IycnOakXS5UBMnROSwYDHHpmq2p+N9JsWlSC8FxOF5jjjJPP8q5i88canqE3l6daqgbIHmgNk8DoDn1pcrZStfQ627jhs1WSUbQQGV5GABBx07GsC98W2VuHVZPNZDykbAnjsCKq23hLXdVZJb0cEADepwp9QD0FbVv8AD6C02BmMrhhnYAoY980vcW7KXM3axzEnifUtS2fYbYeU+AryMcgnPHAqeDw5qGoSyyXtwwibHyLwBxg4PXnFdtFpsVmoSOJUTdngAcinvGCvrjGBjPrUuaj8KNY03uzm7TwpaWWAibywwWfk8+5qxq1v5Fqi7sYJUAntgYHArUckHGCDjHTpUFzGZYWDDJPIyKpVHuyJ0otPQ85vrYRMechx2OetUZGyVXaT3z1rc1OEIRuQgKcAk9axZF5OCMZyeTxXXGV0ea4tMvaPbC/uUgbG1gQcnvXrXhnSI9OYTBSUACs8YwcEY+teYeFLZZL1Zed8ZJABr1vTLjao5K5AJX3x3FcleT2PQw8b6s3jOIoHKjOOD37VX06zXVHaVnUNDwF7nP8A+qsrULyVgfKILSfdBHGenI/Kug0vTJoAfuEEjcF4OTnBrhasejflRv2emF7BJGOwxAhkB4wScfpXO6zCiqwA2gkgjrxW9C8llb+WSQASvzHrWXfReeTvAyeoU1jdNmsG3qcpagyXYRyAFACkjGTnoR+VdBaiCaEuMfIQrFRjkcfj/Kub1RGt7ohvkTqCDzxW7pkyPakLns2G4z71re51ple8tlfT7tmRdyHcFPVgePoK5mQJG+xBhAMjHbiukvpZWhl2EYZSCT1X6flXINN5CMWJLnHJGSR34rporWx5+La0Yl0wECkoSrMQGHIyBnmoFczSRohAboQDgVHqdxFCLaIBZLlySIwSpwTg59K2ILRLCc4KtLL0Tdu2ZwBg16FmkeURbBZAnKrIAVKhu+PyrN/tbzNwQKSoJAXoSMVe1pxGVgaQGVvmbZ19MVVsLa3tk824jYhQduDwxJ7+1IxtrqUtO1ErPcPPBucRsFB55Ixn8KW3umvb1Sfk8vJCc4zj0psUqy30pZduT07jJ4H0rSjCJIXOBzgNjsR7UNFJFF7aL+0XmVcO4AOTzgZ4/Wp57ITSxkcmMcAngg//AKqSJftU7nIUJn5znnB4xWkozAzkhgAMnOMelNbmitsVY7eISReYiFgRyeo4PAqvqN3F+7iAPnyyEbSeMZ4P5URXJnDynhwxCgnPA4zVGOPdqUk3IcEDkZHTsKWxL7GlBN5TMigFhwWByMelIH34ypO45GfSq/MRC7gHPBxxnPNSuzgZ5AACjgk+wHvQUZ2pysJF25RgRjuMfSqcyNLllb5zjAAAye9WdaDwFBISrhRwBzz2NR6O6y3Sbk3bScg0miWaZHmRgKDjAHByPeoZYlXCFcYOd2TW0GQrtG1R1Ixwv41ganexQvHAjM0pyT8pHfn69qSRVkW4HVX7Ngc+1ULxkV2zjOTz6DFX0BKk4wQBn3rM1HDOSvBbHyjg/nSvrqB1Xwv8Kx+KPE6NJ5qf2YyXDZJVZBwAOOvUGvqx0VYyvVdoOGGe1eQ/AjTbRvAF7eQiR9YvZMvM2SqgcAA+nFewRMk0AeNsrtAO485A5H514uIk3ImK18yp5rYLEEnHODnPtUY3JNJvXJIDHBHbscVPPCsNgBnMrc5Q54J4/GmXNo0DJGGYOVDZI5I44rnWpRsaAyW1jI6KPNdSDkZxnH+FUZss5kIIOD8p9qjs7x7aUxg/umU55xg026nAYADPAHpUa31KVrBeSYijO0Kdo79MgHNQXcAlWBTwMqWLLk4BzxnvVlY1kRVZSVJAPfgDg4/Co522xAZJQHI3ccf5FNoHZqwsrs9xGykBI+Se59M1bkjZoyzKGDkMcgc+g47VVnXFpFPziVguVGeOP8angdTDMQxbZgA46U/QnbYjnn852LcbQQD6dsD2pksaiCN9wygGAxPPNE43oozyRzyOM05VEkaxq2Xz1zxjPNJ76AhbArFewyFtpzzjOBkmrGuhJJcdVGSpB9u9VJQYpjhiwA4yMjPrT23yLHvB3EY3diaLalLR3KFqu0ZwC2ScZ9zirl3N/o0iFQXkXAA4FQ5xcTKFOEwC2MA5z09aHO3JzkYxTEyC1YnyIgoDGQFnHXGMfz/nWhqZBRNrHaTgDBBBHWs6xj23ITAIAyDk561dZmmkYMSFU4GccjrmjcUb6j1TekancMYyOuR3qrp0WNTcA42g4Bx0z071Yu38lI5mOQzBQFOSPw9KroRZ3Jm2hiw5JJzmkynoWrq4CysGDFdxIOQQPbiq7jzZUJ5UnOOfzqa7bzLQPkqgJJAHJPFV7UkIrksBnjIwB+dGjVySDXVkE0Qt0RQF+bOeTRU9/H9udGyRtGOKKixRzmi+JLO18J6rpn9mQm+eRZVvixLAZ5UD8q5exvp7G98+FiH5IwcdTVGC5EEk4ZFZmII29etV9PutuqhVBZiS2zGTyTivClG+58gttTe1jXLuVJBvyccgc9unHFTfCq6jn8Q6F9pwsx1CLcoAPyhxgD8cVzOr+fG8ilsSEk7Qvb0xWZpuuT+HtYtL1SEkglSRR3yGBJ+mAa68PCMWNH6WftqW9nN8D7xb+SZIPOTAiBOXwduce9flt4hsJgxu0iljj2GMlgRuIyRwRX6YfGH4l2XxD/Zr/tJLOVU1ZYYoZ5GCIkxI5yCTjg9hXxZe/CjWtYiaC71C2t4LcM0mJCVHHJ6cmvoMVioQjHU0n8d1sdB8NvDmk+F/ClsYbqWWeYLPcAY2liMnB/Srt/4+m8Ha+mqaB58U0bBxlsgnGOfUZNcDPJNoksdrDdm5hUbDMMgEAelOv5I5dPj3BhhSSQcjivk3Bus6rZLvfRn6YfDrVk8OfBbRtSVFnCWaXEwjI+dmOXwemdxNfmt+2GrN8ctXuPsyQW0wEkYRcliRkkkcZ6d/Wv0K+Enhsal8BPD+kS3f+i32nskkhwSmcsCDnGRg9+1fnJ8f9QsbzxiNI0uf+0IdLMkEt+0hLTNkgZAz0xX3sJRWGTk+hrK7SVjmPClw6aBcTl2R/NwqHpjkg/pXqv7PGsaDa+KL6bxWPttgVc7ZSSsZ2naQM5615XoY+zaFKkw2oW8wBTnB5zz3qTTrySxncwhyLk7HYYO0c8+wr5Zv942tzBLe5ueN5Fj8RXMlqwNsZSV2DAMZyQMflXK3erebHGI1Pz5DIRjaB6e3St3VdxcRt8zoAN4IIIwMHNctrtrLDDvXejqQVPG1ieME+ldGm7KhZPUxZ9Q8uXZHkDOSc5wD1x+VbFtJ5kMaZ3FhgN1z+FcV58pufLZ4zIx6A9RnnFdLpF07uAzgCMAAY6YHStnZpWN5LS6Og0W3ktZTFIEMBIIA6dP8a7e01US2aQpKfKzlUc9D0P8AKvOpNTmi8toeAW+bIzWhJfTS2izQpskLchxxjHOMVyTptu7MW2M1vUZI9TByh2E7hjPBIxx+FZWo3pvrZ0TG3PI6Yqre6nHcsHbKyElW4wSKzra9DO6g7wCcgjGBXRThyDitNBl5At2IoiTGYgANvU4Oc5716B4OubiCCQh9ieWQSc5z6fSuHIH2mGVGEXzAEsMiuytLuKAbw+Qww20YB9anEe9GyLa0sxmtXTtexMXBzwxPpWFcRFdZR1k2x9Tx2rU1HbcOSAcAZH1rMfckyq275iAT04rlo0rImMWlc2r/AFpjassbkAjHA4PXnNchc/vQ5/jJJyx4HHNbN5M1rFLGQpjHyjuSeelcnqV2nlKkfzckNkYxkV20aVmzWEbbEul6glvdFpEWUEEAEZ59akS58ya4Zj5QB+Vf7w46VjQEQSqMDaACeeKspcNnggspABBBA5611+y1NZI1NxfGc4zggHnrWNq8qtMFPDKCVPtxUj30kDE+blsksMgjNY95cee4kHXHI61tCOupmk73JVunDHDnaB+YrT026Z40bOR0AAwMViQ7goUoTyMkDPHPStS0ZUGQMkcEHjirlFNGj03OriuFlg8qdtingeVwRxxzXRiW3uvDpgtmOACrHeWOCOnr69K4RGklyke1m6DHOARiuv8AC1uq2D28jskqqpUKuAxyc815eIgnE5ZnReHrW81DTobOyiMvlRhihYDgcYJP1rN1nR7zTLt0mRImABaFRk5PXBHHet3RidLLtEXBYEMWY56549qoapqkl2zSStvJJ+Ycn2ryaUpKTSRMXocRrcc0Ozexw4IUt1wPX0rnILhzcuCQCoyee1dd4ohd7SSaNGZVOFOepOScDrXHBAkiFwVkAwykc9QRmvbp2cXfc3Vnsdjpil1RWm2IwAz/ADrL17T1sZ42j+ZZiSzBuc5xnFTWV75tukZdUMa8EnBPOcVQ1RDOVZySEORgnAFc6i4y0J2di7psX7pt7ksOgxyR2FdHoj25uZkkwoWEk7wTkngAY45rmNOuYoIVJ5OQf/rVrWuppBOcMimYgAZGG5Bx/wDqrri7PQ0Sa2Pur4NzSX3wo0y7mj8sW8ZjkbGFQLxyfxFZXiDXVl3iOZWXH3lYHisDR/En/CD/AAN0KHdKWu1knlhRgSxdsBfoMV49r3xbmlklEkYtxGdmwYBwAOe1elTTlE9nDSslc7XW9ccSlBgqVzvOMZyK5fU9Qjdy3ygAHkZxn1rgb34kb32s64OAMkAcmse98crOGiyqFSSDJk5HsRUSg2tj0PadT0EagBMQWVl7/WpHuyqfTpjqa83PjaAxAB4xkcnOSTnpQvj9BGIvmALAZA5+ua5FSle7NI1kmj0IzE7cHdnOc8FaoXF95szKMgA/ezxXK2Xi5JSWV/NAYggNipJdcSQEI23JGRj36ZodNp6I6FWT6nSJeLGuEbJY4OTj6mpDMTndtJHBbJNczaaxbs+3zQH6AYzwc1qQz7wPmzxyQKGraMpVEXWYyocHJPA5wKYbUon3jlxzk8An0q3BakqrlgiAehzUkyiMAFguBjBHJqGmS5Poc1NdS2ayrI6bVbIZgDwPf8a5vU/EaJMAVLIASdp6/hXUa1ZvfQMIh8yggrnG4jn8a8wewns7kT3UO/cSCvOAD06eldFNLqYTm0rIkv7iW5mM8ZAXbgoAOcGs69uDcrzkFRtUA/nV43K71ighYEAlmwNo7Y/Wq6WCRyszffY859fauuDUbtnG1zHPw6FcSKuUO5mOTnkDJz/Spho8dvnO5yCW+bryTWzIWBREXPOCc449qY0RYnaMoOMk/Wr9p2EqeljNFuGHEZHAOcdj0pwn8qJxG63EgO7AA68jHFWobWXU5Ba20yRyjG52G4AcZ6+wNek6Bo+k6Jp8RWGxM+4gO6g8EHJIznJPrVxlrqLld9jxt9QuzLGhCxBRhhjByeePXvWzdeHdSg8BWGvXV9Y28V3eyW9raLdK1ywUnc5QcgcYwefzGZvGWhnT9WIjdbgON6vCMqCe3HTFZEPh2W9eWUwqjW5BXzAAfmIyRj1JPbvW6atcylB7FNQ7SxosplJx1J69ge1XJLy5tZTGysXAGOMjGea17Xwo8eJGJJOCATwMHtWoujbV3SHeeSCRwM9qzckWqTOfikXMc7wO8QkBlSBgrMM8jJ6Vc1u1fxDrl/LpenTabpDSK8cMs29lUAZyR15BrUlsIobC9QIqLLHgNjoQQQRn6frWtoyma2ilhAfcBllOARgZHFZupZGqpu+pk6N4FhdVlu5iwI3FEBB54wSRx25FddoWh2OhJIlnbYG4kM2CRk5JzjPer9tH5hIKYH94enpV0NGvL8t0AA4ArlnUcjrhTSWxHh5pcnABAAyTx+FOlgCkFdoK5OcYzVhMKhI2jPFQyTiZG6gKcFiMCudN7s05NDKu4iWGOCVzuBzzmqUp2ggDA6e9aNy7EEAcHoelZ1wcH1PcVrzXE1YgKbsEYx79arTAsMcg9OtWgTjdj6ZprfMxJHUDGKV7EWOc1uJWUAhW3EAcdD61yF/ZmGZ8naByBjPP1rvL6GOZmyfu84zzmuV1tF3MF2hcgDk7ia7qUrqxxVI66knhJlhkdXTIcEhiehrvbS72jG7GAOP5/wBK830KUxXiBiRGRg7vXt/Wu4iJKjaQRj0NZVo+8aU3Z2L87PfzwxLKI+SxIxnAI4/HNaqm+0mQjzWK5DL34OCDmsfSRm/HmMqKSAWxnb7110iRTqRGhACgAjnOO9c7atY7IpvcfaavJdgLJHgk5IJwT71fVywLcZzjFYiwyQyHIYZHGRycVOJ3RguDtxkjPOa5pK2x0Qa2Jdd0tbiASbWLICTgYPc8VjaNfGUv8zZzja6kHGPeutjU31m8eGMjA7dp56d64LzTp+qvDJvikCklTk4wcf1qoa6HSnoa+pOBYM3yuWbaBkZ965i/2JGyBxknjnBx7H8629aulGmhSBlm3DsR/wDWrnI/9KwNu8gYxwQAe4z9K7sPdXuebi9bak9rbR3Ril2BnAAVm5PbOD9asmUWk0skkxLsfkwoBHGMenpSC9j0m3RmKwSnLKcZAIzjp61zcrz3c4ZzvYnJzweTnOO1dydzzHoXNVcy3cMy+apAwQuOuOpzVrKm1kc5KcY3euOahuNLecxbGaMgZbI5xVzyEhhSMEKecbh1JHBPb/8AXRoF7mZao9zqHmSKpQDIJbggf5NaYtWmkiJjchW3FVz8wxjH05qpLtt72WCJ1cKeWxgYxzj8arTXEl0zCPc2V2hQSCB65FMHc1lCtOQAYgGIAz6dBVLVNTMkIhhGIiQWzwd3IGKoWSSKAH+VlyQNxI+pz3qSLT5byVfL+cg88Z/Kp62EtWSW48mDAUg5HB65qae3WICRjy4JCg4I96sPFGJBF8xAAJbHTmql3MJZ5EQZjQgBiSD/AJ6UPYY+AqqmSQmRnIC4PIAB5NNe5WBYPN3Od4Y4Jz1zika3ZlidmBXBAVTzn3qG5jaWWImQgxj5kA49uaSRfQydRke6uZQEKpu3AMSTgYJ5P+eKu6G6wK+1gHPLE4OBjA/Wk1Ib5twGAw7nBNXNMtljtJZHCqCAoDDJPfg0zNt3LDKpglQ8kggg8gnHHT3rNgsyJBkbD3BGTjrjNaMLqUJG1Bgnd3JHQVQF0zXWTwWJAweelTfsadC/bzr50ijDnGDz0OBisu/CJewtKhaIyRiQ7sDG4Zx+GatWbMLptq42qH3NwCeao6lvLvwGEnO0ckk9gPxFS9FqRI+qfAQ1O100wxGwTw4qbNMS1IL7SQW3++a7DTLOP7MbdfMQCRiXcYBJJJx7c15N+z/pOpaP4Z8vU45BLcTkwROTlEOMcete33Fr9j+VeMjaQwx25rwqrTk1ccLW0MMSts8ogqI5CARghlyOhpLgmScSK5DIpUcjGCBVZJ9moTWxwVjUHIyckk8fpVlJFEbqRh2wQfw6VitGUIysjASgllUMCO9CoJ5QzHJxkgdhS7htDsPNbgEYxx2FTwRNa6bLK5M0nLKMAcdQPfnimNRsrhDtkneMAARnDc9MioBk3/2fYDHtJPf/AD1pmmqxa9mztEjByp5xgYH+fekt2NxJLNyp6ZB9D7U9txbMfCpJ8vG1EBYdeOcdKdaqDC77CQrZIJxk9KfLviiiKIAACWbIzn0NS265hlViFIBIJ7mob1KdmVbqXyrdZeOoGMZPWi3QNIJtvzkEDnAx9KhhJlj+b5SMkjA6VNkJLEduMDHB4FPdiSsRuXubmSPowAxnpj29aubVFsVzkg8kdqIJI4y8hIBwRnHPSo9rRW6TEEiVioA6jHXIph1I2OHO0AjGOvQ1Bfr5Kc45GSd2O1WJMRcEDnmqd0n2iT5xhMcjPagZZitxBYRTOc+YgO5ST1PSktF+YxgMSSSOcmnW7Pc+TCSfJ4C7umOlSKXtNTWBQxTy/MBOOoOMevNS2HoJqaxxSwxbVCKoLbSc5B55qkHknRwQfKV8DkA45xVi4mFy5A4IJDAjnFU432Wzl0ywYds4GaaE9dC7bEPG6FiXJJVSOAAP502GJpoXQybAWBA6nA69PpVoqEiR0ILY5AHWqqnyidxw5Y46Yx/SjoJLS5F/aENpK8dwYiR93cTnGTRVe5iLyZID+/BoouB5HeH7NqIK/dCgY6jnv+lQxXwt9VPmKAV+VWPfjNT6jJJdODKuGIAJ6dKryDy7yBkZH5ALHkAntzXkuGmh8ulzI1dM1GGO+kmZRLtUkKeQDjmuZ8Yam+oyRTQ2y/6OMYiwCc5BJ/PpU0t01pdXAc4OfmwcHGecYq9deTdNGYLYwxvz8556dfzqqUVCVyWnFo9h+EX7Rl1P8NYvBWr6ZaXdjbRlI4pPm+bJIf2I7VzviTxRqM1vf2lg3lzyfKjoeh/kf5V5RH5dh4is0gLJIZAWMYIyMH8K9BluFEzyYwDkjOM/X69KWLfPy+QpK7v0OU0u4uprSYXls8cscpRt7Z3EDk59DXRSXcU3h62txbiMoXLuPmL5PAz6D+tNW3m1iKSOBlRpW3c8AnGOT/nrTn0u60+wxcoEcOflDZHGeRj8K5nK++jDZ6H2D8Jfi9pmk/s2/wBnNIZ9Rghe2ggmJJRiOCTxgAkkY+lfHFp8Hb26vL++13VE0w3c7SoscRIySTkH0P8AWn2fi/UrDRJ7G1lihRiJGf8AiyDyMmuTvfHGvaoyJd6lLcLGNsYYgAc54/lXoRrVZQUE9EdMbSjq9TVurB9O06S2mdZolkZVfoSM8Z/DH5VFpaxm0RRw3OCOT9AazdVurue2iMkpneU5Y9CvJ7e1XrB3tLeAlQ8SDJOcEj19qmMW229zlasat7DY2kUKLd+dcyDc6sMYx2B710XgfR9Mu5DNqVtHPZIcmORup7Y5rzSefNz54GQckbuSATwAfSuo0PUylo6bshx93sKyrc3s2k9RJNEnxXbwvp/ha5Sw0O3gv5J1MdzCuGVcgHqa8bsrnyZCMnGSM9zXa+NkMsS7WbCg5OScnr3rz6R/Kc5b5Mg7v512YGDVPV3Z0xu0d5YKtxDE5AKgYxnv9a2ZV/cgKCuAMYPHSuX0ObzLWMJlijZIHTBxXTreQiZY8tt77hyP8a62jJ3bOb160JbzUcAquCAB1NcrBIEkI5bB+bnmu31W2ktoI4zHuSQvJuzxgnoTWnpFroMegzz3dgtzcYJRlPOcdDRKfJEq9omRZeFdRe0S8a1/0ORSyt5gJwDjOOvWkuGVA8YjOAANxB696fc65La6LGYN0SNkCPd90E5x16ZNZFtqL523DA8ADacg/WsISlN6rQIu+5YOsqmUHUDAycDiql1rETHzcAvgYBORkH/P5Vk6phJHYZKckYHrWSrnKKc5PGO+K7YU1Y2je1joJbhp0Jdy3JIGe55rLuogsjucRoTuZmPTirFpIGbMhAAGAcZ+hrN1m3uLy3Pl525zuYYB7VvGKTsVHQpzXQEAUEOM8NjANSWsjGPGNu7qcYHWsloZYwkcjKoGOOox9K37CFLi1AQsbhQWI6DGeOK6HZK5T1EnKbBEkLPuUkurYwQePqOarx6fuY7lywAOR0IP/wCqum8NxwxywNNArhXLHfyPcfSt7xfNaXkiTW0McRIAKxrtH5VxSrcslFIyU7OxwDbEJBHzZ4wDilRUGAFwehIODVuayMhCqWDsflVeSTzwKZHA8JYMreaBhuPujgZNdCbaLbub/hlYoAWaNWGfvHrwRXUKm23SW3zvRidq9SAOxriLJ2t5Vj3lgTtJAzgV0el3N3bzh4zvtQCuHIDZ6E151eLetzOS6s7CwmSaGWVpSi7AMEjOSKw57rbJIiSAkH14qQXWyJ0XA3EnBPORWEboMx3SbSc9s8+ledCm+ZmSTua97FHewI8SshjHOOASAea4LW5f+JnO/KFyCSx5zjGK6iPU2+z7QWIJweQBn1/nXP6pbfbJWOBvH64r1KS5dzWN09SlaTgTrv6E9u9ak88bSkqVKkEc9K59C8cmSMc8jOMVoW9woAQ5yTkc81vKKeqL31EsWKGZC3mHJxzyBWj4XgTU/EdilwWW0ikDNk5GARzjqf8A61R25EQf5VDHkEjORVOykaDWEnEhiyQpYHAwTjp+NKGsrGkdWes/Ez4km8WDS7AFNOs0MS9UJIbIIP5/nXkWqa68m6QM6Qk8b5Sze4PGcV1nxH8Py6JEZpZA8BjWSOUEkOTjgdzzXld9L5jCMH5icBFGTx7V7VOHupnqw+FCyarIzA7ickgh+g54x7VXn1CWTKO5ZQQRtODnPr3FPtND1PVM+TYzuAMZKFBjOCcnGRWnB4MmIAnvYLNAdpMxwM+gxV8sepfM9jAlvXkYHlWUHHNRtqV2rDLyeoA6nFdHd+EbSziAbWYnkI3BkjLKw9M1kXdtoy4C6pNvA6JFnnIyBnqKLR6ENtMWw1qa0lV1OwsM7ckZz1yK1o9blv3VHLIVIIKvgHB5BrnTDZgYS5J55LDAxkgk+lEYFs5SKRHGQA6PkcjPf61nKGlxqTR2Wna3KkrdEORhic9+a9H8L6wl5KkIbo2Cw5BwP/r14lazNFKG/ekkbSuCQe+eldZ4W8RR6PftdXdwY4ApHlEAZPQYPua5J01udUZtvQ+hLPa8Q3cHAPJ6VT1UQfIMMZUBJIOBnPeuW0zxprfiHd/ZegzW1s8ePNkbkYPBG7A5wDVTWvDni7XmEja4bDeCXUYYkDjHA6nj8qy5UnqdUJN9Lmw7FGBUsRgn5TknseK8+8T3cd/rKaVbORNgPMShGwZAxnpk8/lVnVvhm4LyS67eXDKchnBU5IAJAB6fWudWY+F9Ru0jmkumjIZWflmAHX16j9KuFuhNS+l1Y3pLKGyhKpGoABGP4vx96pSxJ5YkIYOwBAxwBU1vrMetwiYKySdwwxzU0iCTYAu1lBBzyCD/AJ/Wod0wSTWhQggXaxCknqOODVSeORiyRLsUHAPcmtmIhCOy5wAe9SzKpjKovoSQO9CfVl8qS0MO302dG+8Yh3Ibk/lVg6Os4QbmBB5ZmySAc45rQ2FQQuCSRznBqwg24+UsScAdearnY1Eii0iFgBEhDtzkHjPetGHTIUB3ReYehZxz0x+X+FPtBM+0ouxgMjNXoraQ/K5yR25wc03UexPIr3sUfJAYZOxBnOBjiqbp5qhQXKE9M9xW6LHk5QYAzg81MbRIxuXAxyccilzNl8mhzc9lJ5TloXlUI2ApwQQDjn1q34RthB4b09jkSmIMyuOQeetGuK39nSqH2SMCEPYn0rRsIvs9nDGUVSqAZUnHAFJvTUhL3jRg4UZIAPPX1p8mNo6AD6VDA3OOAO2Rmpz8y4zk89RWT1N0QmUqDzkYHBqOeVeVPXtt7U/JDnjnpnFV5IiWHz4wT90dfr+VFlsNuxFPh8ljzjjtmsy5fPUgcZOPatF2GRjgnrxVC4DE5XHy9RjrRaxm/Ih+VlB3AjupPSoCxBx0HTg5NPdgGIwRnk+lRs2CDtJIOOKoz1TuRXB+RioBPA54xXG61GCzh8ZOSMHJx611138yOM8nqB2rkNafeV4OFBHTk13UdNjmqNblDTmUTo74IBGc/pXpGmwPN5bZ2EDBHQcivObCVbeYBsOGZRgAZ/WvUfD7AxrxxgcEZOcVFZ2Qqdmye405SqvuKlTwy9ePrWro86sInVidx2kDoMf1qWWBY4fkXaCMnPPPf6VT0rbHfyw8FN24YGMVwpuR6C03O7bTra/sRJHtE0aEkSnnOecY9jXJXpENwyKFBY4xnJ9P6V01hMsa75RlcHIX3BA/U1xWpSgajtDZIIXOOhHqfx/SnvuUtzpNEIkSdpBlVUnC8nODjj64ri7tvP1h5S/DEgjGCcHk/wCfSugtdRexspo1kA3rhiB156ZrAiX7RO8mOVJBGDwc5zULfQ6omd4imdoynzuQMAY9TUWmwiFfMeMrIVCjnoAep/Opb4GS6diAVUgnd06e3virdjEMfOPk2FmXBIBxnivTo/DqeRiJqU9CCS2WdibgbgpyuOCMd6xkl+1X0kjBh82MkAEgcCtT7Q06TOpARAQDnJzzx+lZmmJ5+oh84VfvcZxzXVujjaTNSRPKh3yZKyDgE9sevasqeV7m+iWNFKDAVc4AGOpJq7qau0zCRMDbgLnHGOuKjPlQplNhIAC5yMcVIW6EAh/eOqD52OWYcjrUNuVtZZTDIzzISCSc8k9KtRyMd4UgOoAIBxSGMQLnYWkkYFjjJ5NGwa2sMhtpGJDHJAJ5HWrcVx9jhLRBlfJIx2zUQmjBRndt7jAQjjgmnPILWNpdu8cADaDyc8c0Jq4r6lV7ozyuSQgHBGD8x46Y6UyMF5WIZlUnoeRikgiKSFACm4FhnODz1qWRzagxF/3jD1BpuzHr0LcMQA3KN5U5AHUGq+9nVm5IJJOB0yaW1DqhJclgMnHGar2UYFo+W2nJJVjycnOM/jSFexJbQRSPKzguAB8pGRnIpbidZo4tihQGYMQwwoHtSK2CEUAA49zVa7aVoZEgibamCSx4JOc1D7oq9xbmdkjCx4YHpxntVKzjmS6BZS8SKSCeDnmtrzPsjh3jV12AbMEkEgc4qiLgyXDr0IBBA4oKurElkp3SOyggLgKwPOazNTlkidJIiFdJEI7gYYE/hgVqwfKjljgYA5NZN80c/mDJA6AHIzx2NS1fRg7Wsz7D0Ei8nspXkyZI4plKDH8IOAfrmuq1K5MpiZSX3EkjaWwc9zXz18BfiPLdSwaVdsstxYA+WdxJaM8gnI4PX8q9/smFwZyjsu5g4UcDBzXgVYuMmmZ0+xRkt8zOWzuIBHGOKq/MbgKx5AAz14rTnybtIVwWIyMnHAqvGAtw7DluR14qEbEFsu8ypuBccYPXvzVhLlbnSZTgJhSrAkZznBxzVVMpMZFxHzn5Tkn8/pTQ/mXu3AIkHIwMe9D7AWrOPZpEaQghyuWcjOQP/wBVMsh5UUudpCkH3/zzTw+UliXcEQFQw4AyegqMBTbusW5ZGBDO3IGOhH60dCeoHbcgBSduSM//AK6c0ixTOM8EgKWGC3XtU1kVaGAAjMYIduDk81USNpdYPQRAAqAc4ODn+lQ97FBIzZ83OFIKlccZqTcfszsQCFI9uewoZdzOCQEySSR39qqNKywKA2Q5B5yDkVS1B7aCO+biK3bH74E8EDt71faMNNB8wwT8o3fh/SqkcYF3CxIIQZPTOfxrRePfEsvGV5AI5BzQ9CUmhupxjKbQQcc/hVQ2y7BLIQVBwcDJp9xeLezLvwgt1MbBW5YnnNEDu9s42qRuwM9cUtbGidxMhUgJUZVs9OwyRSiT7Ve+eFGIwVIwRkZHSo5JQsPJIPTgcY5qSyfZGVJIyDg9QBnv+dMmw1VJeYhVXzDwcc47Cq9xuEBWMKAzYyR1xjNXkGJGHPA5Kjk9Kg1HEcoCgkAFgCOSeO1AAkiqkOcBScE1BfKi342sDGOcYz2/SnzOs1tgHDKQSc4AHpTI0E9uJ84JYqF56etHkJ26BPiF9rdf96in/Z1mAZgSaKqzDQ8Qv7qSBjvIIGPxFUvtsckbrG+RncAR6UmsxsVGyQMMknJyTxXPWl04LhlZSp7jHHtWEKTaPm6N72Z0NrYtqlxsLsHmAVmDYIGfXtXrmu6foWhaBLBbr5lz5CKJ3bfgjk8/XivGra+e02GIDzmyVD5A49fau51M/bQG+UFo1JRemRyeD2JFcWIhJNWdkaVoqLSJbfwwbS8t7i5tZIvOUNHLIu1SCM5GevFM1qTM86R4BViMY7jivSPEWv6f4k8EaQrsx1W3CgAsCFTGMAAcYxXmGoy/6ZLk4bOMnjJrnq25lZnI13GaJdzR3AiXBO35gxwMjmqd9rFxc6kkUrhISpAA5Oc8fhV2zWOORy7AOwIA7k47Vy+s287XtrOpkQZKugxjkjBPtx+tJrmknYSV2a7xpJYujjcTkAA/rXLW6KbpY3QhVYgAdfrXVXcsYk8uPCArnLHoQOcVyturm58wvuPIb2wTXZCDSudEoWSsarl3B28nGB9f8K0FiT7KLeXblkwduSPpWcwXyEbJRmG45OMDNPN6sUAdlIUkhTnByO9bJ2MZJmjp+nWc9u7SSDK5AQAggDjFM0Ro0uLqFXLlCTtyMrgcZrY8G6JpGqWV3Nd3JiKngZJJJ5Nc4LprDVtQjtg8VvKSBI5HzAe3UV5lWblJxRJbmgj1Kx8tlzI7BVB9ScZz6Vyfiz4c6jpPmyyKht4mADRvnJIyRXZ6Dqe5yogR25yx5wAOvXFVdd1GXUInjDHYwKk4zzWuGrTpyUehcG47nmemXX9n3A3SEoCM84OPetuXXYmkiRAQM5DHJyevJrC1eyit3wJWcsMlQTgc9+KLJ2ljVdquFPOSSR6dPevfj7yua25tjspHSWxHm7iSCQSSRjHQfnRZz50iKHZsCAkhepJrLtbljbKrEnjHXgfStC0UNC7F8IgGMnBzms6iTRDRjagZP7LwyYAUhc9TzRBLaDR1cx4fA6nkH1qfUw0VrIwVnCDcF6kjJ4FU1eOa1ClSgKgjIwfpis4IaSuZmoObi3YbtgIIAB55GKxDkzqFYjkAknk1sXkLRr2IPPvWHM+2TlQCDkHvXowStodEVpY1k+RO4HTr1p12XEKGSf8AdlcJGW75qlbXgOxd4JyAQfetAGNMvtDOBgZGcDnpTd0wS1OWu5ozeEOwjCkAk+nTNatraTW1wJVyQAFEgPDDrj9azlgE2pPkEoxKtvU5yfc101kdkRh8sEJyGzxnHYVVSWyQ2rblyzusIOB8pwNv86vxIbwsSGclQqoeADnrXMG9aEgEFhnBIBHetNLqSKMMpwW4564rndO7uYWVye9T+zGEcTgzxHJIIIB68GsuPUGedjLOU3gmQqMn8RxmodULwwPKEErscYU85796hsLJrhXkaVVKqCImHPvyK3irK7LiXoJpZL6GOFt48wEqTtBA7Y54r1u/vraXT44xaw28qAHMfPpnPrXmFppVpqENnKuxdQjkA2FscE9c5x613+p2K2Vi8Zk3sABlTzjHYivNxTStZmc3roYd1eSSM5jWMYYlShyM981jXcpTJZcPnPHTNaNlG0hUKd6An5Twf89ao65GYJcYI3cgLz0+lKmk2giZ0F+0gAGPfirgkWVN5AXscVhtIY2z09QTzVyC5O4DkjAOeMZrrcNrGlrFbUFIdmC4Q4PHJ60ljch5wMYUcEEdOetaU0cc2NwOCcZHYVXi00Q3UZedY4CDv3HJPoOK06WLSWzJJI3iL+WwYZIJzxVcQG4kitwH3ysFj8oHcST2IBq9dWUdgBP5iiBlYkqc9Djp/nrXa+BPB3iPUNc8OQ2mi6gLnWp2jsZktH/eRKpLlCRgk4xnsCTW1OlJ62L5GldHUP4OGt+HbO11WS8urgxYFlAS7xADjccYXOAfWuHl0u00F2FlaRtKmMiXEhyM5GSDg++K+kZPhD4+8IxmfXLDS/CmjQy+aJNX1KKCSSPB4IzknI4zjrivMfF/hWystQE8TwypcRi48yFy67SM8Ef55rshN000dtLmkrHl91G7RobgvGFUlQpOQDyQBxXG6vqUNmzEkfIco0gzuP0Ndl45nisbaf8AeCOLblXU4Oc4FeSXUdxdyDdueMDBXGTnPWkpN7nb7NxRPaWl94quwLcG2t0wHkRCc/T86p+ING/sfUpLbDOqAZkyAM9xgc5rqtI1ObSbQotuxizgopwT7/yp2rWUniS5+1tapBtUKVQckY6555qlNJMn2bZgeGb/AELRodebWtBuNdubqxNtpixXhiSCZs/O4HUAYPfp71jW1rIwVUQEIQpOcgEDnH+Sa77TvCFnbKJtzhywODlvx59P61en06CPzPKjUOCWVmUBdxHXH+etS63Q1VFszbW106SSysI5XnaeH/WIM7JNpJB9geKd8O/DkmvaxCIxJPPEpco5yFC8k49sZrSit1thH5YWKUuBvQYx69qm+A+qrZ+OdTty8kly9tcvG6DYqBQQee/Why54sbh7No96/tI6hYwOzq7iNVwq46cY7elV5Af7nOOOMDvWX4Ila7V9zeaQSVY5PGT36V0l/H5a/PkHoCOlebK+p6lJaI5PWsFAxOQeMY5Hua8r8VWJju/tkAAmRDGTgH5eeDXqmqECMgjcOvWuG16180sQoYYyQR2opS5WOtBtHnDarPZ28t0gWNFUsR64HT6n0rrtJuXv7C3uJAwMiA7WBGOBWRe6NLDqEEbw+ZpZHmFkyRuBBCnI6811UdsgClMbNoO3OOvb867KlmrnmU7qVuhUclSQcHPQY5qWLnqDgDpmpVgRjkDLDj3FNRSjAK24Z7e9clzv0LIiikRFI+YnjjGMepq5BCyv04yMcce1V4FEmAenrjH0q+0JWPk4wM/e9PWhIG9NSdIlOCeQOuDirKR4BKkgHkAnJxWJd+JdO0tWW4uot4CgCJg7ZJ9BzVOHxZd6lKI9O0a8YKSFubxRHGeRyAecVql3End2R0/mpG3LlT0OT2rMn8QQNcPb2qLdzqTGY425BIyCT2HSo18K6jqM4k1a8UZUj7PYkKmD0J4zmuksdBttPASGFYhgEkckkDGSTUOSRTTehz2n+Hri7liudVEYljYlLdCSi5A5JPU/4Vsm0ZSUIzzwVHHGK1XtieCBjGAAeBQ1rtjyD3xxU83My4wVtTKVCuTgcd8dKPLZ8EE5we1X/sbKCdoOepJNJ5OOMbDjp2pXGo2M6RdjjBJJ9OaiuAIlJHJwDnGKutCVbPTIOKq3qE4DdSMjH9aI3FJGTIWfPr356VHLzGADg9OO9WZwADgc54qrIBgcd+cGtDDYz7okIWABI52564qsGJAbaV34IGeAKtXLKAepAHJPrVQMYyxO3YSCuc5xTSRnuQ3J4x0B49zXLanAFBUnAznrzXTTEAtkYGDjHPrXN6p8nUZDYA65zXbStHc46trambbkidAVy2Rg4yfrXp3hoSzcuSNxJDAY6j+leY2cTTXyKMkggjAycV614eQSMhAC5UKAB371niJIVB3eh0V7LJbRh7iPKkAe3TrxXO6ffW8013MXZREcblGVPpzW942uzYeH5FREDMoVXU9wRnr7V5zYQT6nKIdgNvwrBOc98HGK5IJWud7bukd2+vzTWoMJYKByQATxWNFI5umeYAlmBLD+ordt9NcQoEg3bQAF6FiAOcVh30iC5xEu1CCTjse9K6ex0JGjeSmTaq8LjOOKijwsZ3r8+MEngGobVg5BJJ4yeaW+mEaIplyTnhhgDjPWkldpG6tGLbZkFRNcvHvcKW3EA44HNV9aurq7ubVIpHiiYkFEYDcAMDPf0/OpLcsZ3uTGC20qAD1BHX61HHaS/wBppI2RsYsoI6Ajp/KvWhG0TwajTk2iM2Zgt1VmJxzg8nJrR0u2gtIQZFx1LHOSenFRtL57uxJODg5GKP3kyyBeARnDdOK0Whmk+pSubkZkYjD44Vhnj0/Si0VXiMjKRn5uF6jjFQzW5uJ0JBbnJ2547Z+lX54hBaMEkDooxvzjjoDTeg3YiikV97RL5m7q2O1Sx2yiJ5HcqwHG3nnPH0qKPFppqoSCCADgYyf8mpRdRxZZgCgRSFXgZAwc/lUiTbZTuovKWFSd7gYHOT65qY2v+j5LksfmIPY4HFQLcyXF6Zw+wYLDIBAGPSpI7pLwmOeUgjkvwBkDOKmwO1ymbr7NM3lNkhcA9QT3HNJbRmeUTPwxP1A+lVmlFxelIUUODjGSMDPJres3it0VmyUQcAMAAeecY5pbMSepHcERx4ABbPWqCRSSpLuIyDgYYAAnuR3qS7vFNwGCFzIcE54WqMmoRLFcRoC7rw7KeckcfoadxtouxTJHEwUhirBS3U57jPpUCXhaU5zgnACk4ORVM7oYDGFJYgspzgHIA59+KS3Egmi8vG/I6HpgU0iU7GhNdSeazk4YgDGcEYFMs45JJZHZBtOTuySc+9NlRpbkyTPv3HPTpwOKtxHKFFCqozywIqNilYYyYgfJBLZ474rEnDPjAIA6c9Tmte7k3W5GQWzgHqMY7Vi+XuboQpH69+PpQtrltnq37Pfh+Z5NR1+RcqQba3BJ+YgkE5xgjrX1Fbs01lDsUgogBJPGAB09q8J+AWqajqXgJdONnHaWGmTslvLnDzBiSSRjsa9usboHTfI2gSlfvg4JHOc14ddtzZhC92VNWmMMZuWZUkxtG44HXrQLPbaMpIJYZDISRyAetN1ZX8soGCgEZ75Gc4xVlJR5AJITavIxWHQ6djPkIgjVN3AGM1FGrGTzlQ8KQAe5p16YzAHzlxyc9P0qeDIhRSm1upBHAHBotqS7phIGLKsbFkUbn+tLHjD8ngEkY4HvTbdllFxlPnJwAp5x1HT8aZO5AdBgeYoHIJBHBxSe+gbi2Ui+UG+Vd4JIqxGfst8Cu14pYtoG3kHA5H0NNuYreOGFIkA2AliOMn0x6UyzQvKSEV0CkBXOeTQVbQY7GKUInVjk7hjOabdWbyPDsI2x4Yqx59OKbsYGJZW3ygklsYH4CrbhYbaZxxNIgUE89CDx+VUvIFuU1/ez7OAV68+1aErB7Ph8OoyfT6VlmIpMmFBJYZyPUd6u6nbGJFZMCPIyADjGKTBtbIoxS+aZtqplyGOBzxxV3TleS7LbiF24xjis2BxvcxJxznHBGTWvopW3BCDcAwyCcmhqyuJPuRXKxxQNtbc5JJzjGPakjf5CBwMenU/5FF/sMzlFOMEs3YEngU6yHnyCJmC5BI9DijQe+w61Yu/mMMKF59zUF6rSz7zgoQQDjBpY1IDLwCCSeeMU53EoHOAOABQhXdynp0aSTMmRtbOTyRU29jarbHgKe4wc4Peq0LfYtQUBRswc89zVy8iaTy3RQSrbjkE8UxbkJYRkD5gMDo2ee9FRtdsCQCOCfuDiiquB8/6uDyQMgggg8ViTeIrWw064hNqJZD1dicrx2rRvbnzGKoQ5BJOT0rmdWQSs5ByMH5QO+Kukr7nzdN2epHB4gnumG0iNQCA2cgE9K9c0G7gv9GsY5MvdBSJZNxG457fhXg1s8sUiqMAlgSucDivSfCWpW7QASFkfIAO4lc59KxxdK8VY0qJ2uek2l7daXaNYvJ5tsr5QlQWAPON3WsfU5UkujKDvLYPPSkuNSxhQ3mDvg4HIz0rPlu0mt1yNjducZ5714ypNsws72NPzY3Uk4zt+8TjB+tZtzOFuCWPyopUZOQTxz156VUurg/ZwpIDMcFGOSBWXeMZIFXoy8gY6+1dkKWwtmPu/EWJ0VkG1SRvCjkevrUqXFg128a3CiQR+YQwOME8dK5nVEZYY5GxkYxgEdO3v1qxZ+PzY6JPpI0y3JmkzJdsoMpXHCgnkAHBruVPTQ7qbi0+YvW+oyTTyRqROy5AAPOO2KtSWstxcQzTcRodwjJJ5x3xxWTpN2fOjACheMnH866+/C+TG4k34ONyjaOnTFc8lZ2scs0k7kFpd/ZYC0bbXJyccdfaq1zNwVaTcSScZz+tRXV0qWD/LunDZB6jA7ViyXhOflVSCO2K5FTbk3YzUbs6PQblDdIJ8CIkg4ODj2rXu5rCB5VgQyg8hm4JJ749q5OycvFu5ZuoxVyKW6giDlCEALFicZHTGKmNJqakNxaMfxDpklw4MSJnaSTkDJHPU/WuViS50+SNlQYLDeMFuOc9K6zU1bUIiQSUjAyoHPrxVvw7eS6ZEJzaLvYMoEqAjBGO9e3SdlY0i7aGVbyLjciggHGB+dWlu1jVkBB3LuIJ44qO7dJJH/dGFwcEBcD6gfjWbNP5e5hIShJUAjqO9XKCehb1RozSmUD5gVIBGDxj0FUmJBJJwo5A9qpnUkyiswQ4wq5wD9Kr3V/5bbVBQOAFJyST/AEFRGk1sCj2LM2yXLcg46g1z17HImTgYJ4bOMiuntRviQtnOME9ie9ULu0WSURqFA3YDOcgE8V0RumWtzEs5dpGTgZ7Y7VtxDevKlvfPJrNutHksbh7eWSObkgPG24HpnHpzV5LmOy2FgxAJwE4OPTNaSWhtZMvjQleA3BVUDHADNyxqKRHgTDKVwQAADgde9TJ4lsCImjdosHBE0Zc546DjNN1C6N8P3LkBiG3sAv6VglK+pfImm+plKvmTEAAkAEgntzVkHBIYHOcEZyB+VXIbEySbgNwxgsOCfwqG/kcYijgRTyS7sAOPatr30Oa2pnXQlWZDwiHIXPBJ+vpWxourxT7Vu7W1QABTcQ5VuuOR07da51raWS4BmdNy4OFfcMZ6dOK6jTfEx0/90dPtrkBdg8xACBnOcinJaWQNaXLb20em6hbXSAT2zvtIQZ69D6jH9a6DWZytrGylg5OPl547GsyC9hvTjyvIOASobI5HOP0qyhn+yrBPL5kQyUbGCo9M9+1eZUg5NXOeWr1OfS6a1vw0m8j7oIPr3qLUZgxDt5rBmOWUAn6YpNQV4pSkgG4EkY5BFVRc+WegBBzz2reENEzRR0KVxtIJycZ4DDGPw7Uy2nRd2WAXAPXAGc0StObgK6lgxBGDnIzWo9gi53oAnTBHb1rfmtoyrK2o+xO6UqFByCBzmti002Cdw90soQA/u4iAWPbk571jR25Dx+U/lImS3GSfpV+RlKghig9mIJI6ZPpU83YSdnqe7eCvi/8ABr9mf4Z6Jfv4OuPif8RNVia6u7a5bdb2JdjiMghl4wONvvkcVwXiv9sP4h/Gj4i+FdS1W0h8HWWjJcrplhohMTQllxksDnIUAYwBx0Ga4SymZSQyhXcZG0ZJHYEmsbWxcnVIru3V5J4GEuIgSQckE4HbBrpjirLlaOmFRKyOo1+SDxjALzUry91u9kDFpdVnkmcEHA5Ynj6V614HuZfEXwyS8+zpLLpUq2Vwq8YG0FRjpgdPxrxdryOBwpYvvXzEZegBwcHj68fSvWPg3c2DeB9d0+a8mSfWNQ3RyBcoipGAAR6kg/lU8zb1Z10m+dI4LxpZi+km8+FEQAMFTkk5zjB49Ky9A0VY5ZHK8SR4ZTGCAM55z3r1ObwEj3LMoykYG+ZySc57Z7HP4ZpkHhWKISrbMQMncynKk+gNXzM9yKUku553daPCWL7VCHGQMDHPtVa4hiQABwCBj5eAef8ACu41Dw7bQRySSXu85JMecAAD/GuTu7PznTyIXcEDDDkfhUObNVFJaoy8IqYUjd7njmqki+exUNggcD1Nbi+H5pAGYlDnBJXOPT+VXV0DJO1AylgGOMNnHX6Vmtw06HOm1YQsQ2GAyDjPPFU/gdpJvviRqDrOUjghmikDEAMXB4B7ZxXomh+GZtXvDG4S2hhVpJJ2I2qqqTuyeM8VN8EvCcei+HrjU54gbm+u3njlkTgx5OPrkfzrdSaiclROTWh1fwv0qSDTZI5F3OkjKXPJAzwPwAx+Fdff6SzwbmjUREEbgeS3X8Km8BaOggnkKRgNIWXYcZBPU+9bfiKNbe2wIuo24zmsmla510k7nimsjY20bgevTj/PFcvqSCRX3DAIxxwa7PXo1aZwTyCT1rkryFicAjgdM1y9bnoOOmpzpunFk9k7o9t5nmgbSSr+oP4CspX1S3Z2jihu0BDKHYqcZ6HAxW7LFycjPYjtULqWUgBQDwcCulSZ5zpK90ZJ1PV3Y+bpiwHIIWOXJIPoT0qS2n1a4VUayFs7sc75QQBngnHHYH8a0sAk8kkHqfSr1ohdfUYx1xjt/Wk2lshqHmY6aPrV3JFv1OK2IXa3koSd2eOSMdMVd0/wOs7tPqWqX9/KzfMjzlUIHGMDtW3Fp7zDGCwyCCGx0GKuLEUGSuOeRmp57Gipp7kOkeFtM02V2gsoULjGCAx456kVvRwIUztUDOAAOAKpRqykMUw+PvZzVmKTapUupYjIXNS5PcuMFHoWEjII+Yj0PWp02svPJzVZJQzABgQBzjtU0SnIwetZtlJK47dvkCtwcccVKACBnIHWnpF0bPQYPFQy7wybQCATuwcGiJTWhIQpAPIOMAGq0yABmDfN79MVYlAUbwxK56E5IqpcSjCxAAHu3U4rS6asQU3UnJYnIxgDp71VkJKAH36duatNJjO7LZ4xiq021UODkZ556GnFmcndGdcAmTaFOAPvHFUHXaG7ntWhNySSCB3xWfK4Rvm+UdQfWqTu7Iwk7GZOSH9PUAZqu8gClGHQ9uQKmuWOSwPJzj9Kqu/OQAM9fTpVx0Zz8xUuZNrYVsE8VUkhSaM+YCzKQRg4HWrF2uZNwIPTt0qHO2QkdOOMetdSMZWbKsFo8ep5RAFwMPn1xXc+G32ThTkgYPtmuQXc8oYnIzxziuv8PK8YlYgsNo4A5U5zmsqmq1KopJmj4qtZdYKwrsESMW3EHPtxVvRtJhswpWMRseW2jAPHU1HFK0rlzyTz+daEanYSxwPpnNcLb2R6EUmaPmDbnBCLjqcE/QjtXA6mHS6lABILcKo5xmu2G0xEISy4HOMc1z+owBLsErzjGfr/APqq4yexty9TPiPk4BJHGeB0Heuf1OYapqv2fzmeEEFgBkkEHgDt0rQvr54GMUZVnJIAyRketR2EcNji4mjjmuWyFXnjPAOfbNd1Gn9pnBXq2TSJ7ZY4kCgFlABORyOCMfoKjF0ZJSQ2A+COMEYODUcjyRSsrMc4BIzwCM5xUkUKhd74AGcE9etdqdzzlK4skhIYnjBI55J/KokkD74wSSRgrmp4nEeZePLU5AcZBI5x+lU7OUId7lDKxJAXgdew+hFNJ9R9LjG32rfu2wQMM3XAParKwLLasHfKHAPH86pzeZMzgEgkgkDkDNWpk8oRbiFXGMDOT749aG76BuEgjYGNQSVHAx1NAiS4uU81liZlwVIwq4H9aaQ0OGYKiYLK2csfTIFEYWYh5GILHJbGSMDinoNPoijFKkryYQBccNzgkHGKIIoXdztXqWGSeuDxVi5MFrCjEKWJABYZ5/Dp1qG3CzkcbgDkYGOaQiykSRo7IBvbJJA5xjpVESG5jZAyhMHoMHjsTU+o3stvZyRxoqSMMEnOQPUcdah0+IrahT2yxPQ8880DVtERW8YnlCIN/BzuJGCBkH9P1oigSGVS67SxBcJzzjFWdPMFvPLNdOyRrg4TksD1FRPdwvI1zEpRCSAjZDAZ4OPpQJoJrXBebfhCSFXI9OOKjt4IrUiWQ/O2duM5Bx1qWe+jmgViqgD7uepNVw7XSBcgLuBHOP1qdRWZPDCSu9iGAAyM9/WlZS4A657DtSW6M91Lb7lO0EnacggU+0jC3Jk252Idu44FVYpLqMuoQsWSRjBHA4rHkUpnoAScc1uXcpe1KsDnHTHesd9uWBJJx34qHoF1e6PZP2dJdRNneRSM39nJcEpIwABYjJAOexyK+iIrf5VldVLsMjPBwRkcV88fs8RXkdu8LiRrSWdWj3SbhGW6jH45r6TvVa3t3jBzJEQA45xgEf4V4Na/tH2Ji7u5gyZuNQji3qMHcwPQjB4qe6AJG0kbRggHtVeCIPOZnYlsZJAxz6VYuG3EuuQvTB/nWN0nY10ZSk3TSR5OEwSRjkgVJPJ5pDKWyV4LDn0x7U0HawHJAGcjtUSb5wABznaCDyCTVabiWu5Y0iTLSvkAZwMnIxjB+lQJGZtQuCVBjCDbkkEEHnj8qRrd7OLJxgttODgZz2qS2mEYZh1Zs9M9KlrqPQfLInkM6nD9OmRyam0+QQzbWJL4BGBwapCQ5csowScDH61Okb7XeIjgZ+Y8Ed6V+guYNRHkyLKHUEvjaeuKW9DSWRA+8cYx2xVae4W+sPNDBWikAIYZxnj+laEcUVzaEvMcFTwnc4p6Bd7GfaHdKFZSGBAJ5ODir17K9zaGAlSxG0HB/Os6yldl2Krq/Tnkkirdq+7AYFScgknBFCTbH0KcFr5DKCwYAYO0d6vW8xikl2cHOcjii5hFvC85wGb5Vwc8/TtUNnCxOzBd34+Ud6b8wSuO1G4Sa0jRUCHJJJbliKcqtNbxMvykckqO2KiiZbuRERCWBK7jwByc5/KpbJ2N28WNoBwNpznI/wDrVDYttCuzkhArFiwPbvzUlpMWVzJgKhwuByRjr+dOulW2IwOufrVaCESq+4j73Byc4xRuG5BcMZ7qMDACgnGeTyK1E23KHvt4wCR+FZ0FwksYUDLDIDbsnOT7e1X9HHlXEsMygkIGG8E5JJ9PpTvcOhX+xwoMMqg5PTNFM1Gd47yVSAIwx2cnpRQUfNuoxjzCEOAO/wDOsG9c7SNxx14HX0rr0sxeyO8SLNEgJYZIGB3zXE6lP5k5KriPcQASc8ZrppanzEb9TDuCYmLHnLZPFdd4N1CB43R1CyZDAODjr69K5LUJlmyRgAHORmtHQFEkgyGADEKwI64GDit6sbx1NpXaO4vb2RpAMlRkBdpJ5x+NZVzrJgOWdiAcBR1Iz1q7H5v2Yq581kGN2MEn1/WuX1K1fLHzBuU468muCNJXsZxWp0Y1ZtQdHA/d7gAG/wAa1FaMoxcfdySoPP4GuDs7p4UUMxDKxyAMit+21F2ChX3hx84AAII6Vo48uwpR7EGvTKUHGBnI3HnnoMCuZTmbJPuPy966PU7VJLZ5JDkrggYJJNcupJkcjDkDkAc5x0raCNYpWOn0h0WVTGSXI3ZJ4xxXU2kjTqUY7d3OSeh/yK4/RpyASFOVIPKgcY6Vqtc4IJcBiSDg8gfT8a56kbsyady3qBFvIdzZPAJzisqWZJpGCqHGfmZSCQR7VHrFyIV2lw6MM5HP61zkDn7TKykqHIJA45GeOtOFO6uXBJbnb6bNiNAfuY4C9Tz3rftbh7q2PkOLSJiUIlBZmAPOPY1xGkXt0knmCAk8qAgzkds16DpkUsyBZAqg4wcAbcjPJrKUEncqTT0Rn3FsI3fyioDnJOD0/GrFnd2k2pQW89rJdliEjiSQIWJIHU9BzUGsBdLu1MMLOhADNncD6nB471z+o3Ti78xWDoPmU/dI/Af41rBO+hlZ3uaXjTQ7rRfEd9Y/Yza7JCFUyiU8jpkdq5vU3j+zRoUbO4huQOeOn61vaV5WrSv5txslZWcPISTkgkDuTzXPtZzyrFj945JBPI5HeulO+5pfqY1wSyOMgFBkHjNUGmdpFbIbHAzV+8gMAKkhnHB3Hk5PSs6ZE3beAB3JIFdStYtNHQaZeO1vF5jYBPAwcVPeL5pznHJ6Vm6cxXahA2BQBg5wcmtObcAB1Pf1wax2egnuUF0xLm6DLkFCeW9+c1YFlCyEMxMgBI2rxx6mkinAPBOCMg9MCiBy5dCSQVwCeBnPrVNtlRvcr/ZzEIHDFXycg4wM9auM4Uh2BJx0GORVe3vY7ecR3ETzAHACjIB9c1dE5dD5eHQnBUrz+FZq+zOyHckKS4MiTGIEYCkj8uKztSsDND5mQWAxuZ8ZJ7Y/AVoNo4upAXuY7QZyDISABjrx9KydYubS0sooraY3kuV3Mp4zjk5PPWtYK7M5JXuZ9qWjUGRQGJwxHr61Msjs2C21j1bviqJd5W5wORkCrmk+YyD7TGqdQcsSAMnB/KtpKyuYtaHV6RqChIkmjLY+USJ1P1x/Wr97dYchT353cce9ZsVs0VuREyELgttPOD0/karzTNGjh3yW4APJxXA43ZjoytqUrNMZCpIyR1449Ky7iTcSw5Ocd+anlnzyrgIG5G3nGKzJLjyhghnA4O0D3rohHSxcdjY06/UEK65wPl46n61Lqd68aKcYdgcEjIGP/wBdY8NwQyYYZAwEOAfrTru6MqgseACDgk5/ColTbaaIady9ZakoIWWTazfxAYGa3FmgBUyyEI3TAyPrnpXn/wBq8iUbVy3HU9efSuks9XkubZRIwQE4wQO/Sh0+pbi0rm486xhpVAI7YOCPxrq/gzqaW3xCSSWNJ7Z7Z1KMAwY9wc/WuCluXliEe4EnABPQAHnNbnwwnjPigKXVSsbFdvAwTgnP1xXDiY2puz1M3foa3jzw7b+GfEFyLcBba9bz4IwQyqCCSnHIwR0ru/2dbo674g0LS9YEDwTTyRCNcKUIQkHtznHX0ri/GzSppbzyyKWSQmLAztPYk1v/AAK1921O28RDw1qN6NBnWW9u7RQ8WGJHT1IPof51OEqTqwVzspTvZXPc/EFnGouYFKpBCvz4A7HoT0OTXBPEtzbtcsRDaAlY/KyoLZ5GO54roNa+IGg6k7Q3dy+mzSsJWtZ7WQMVznnC4wBgVj654j8K3ZJTxHaWtvDgxxxQzMQSRn5SmfWvWcGkfQ0paIwri3WbBS28pCx5bkuMYJIOe9Rx6SAisioiA46AH8PetSTWNFk82Wyl1HV9g4WCydMk9MFscHv+FQG+vrq3RbHwtHbF/wDlvq1025SOpCICCOuMmsbWerOm91oZ6aP505RU5bOM9DxwTWTM+nwkrcXHmS7QRZ2amWZyCegXOPxroJfDV/rZD6hrrukZwtpYxCCML6Ejk9PXmtvSPDmleH4V/s6xisjj78a/Ox75Oeav3UriSfQ5RPCWo+LraX7dav4e0clSlokm6e4AHR/QHuPeu5XT1js47aFI4I0jEcSIPlQAYGM9KPNTBySc9SRyav6Gsd7cxqocnKgqUBUAE5PWp5uayDlUdTovDOmvbWURcq5wASDznGM4qLxZiK2fcdzAHBK5IyOorpILSOAKEbJwSRjGPT9K5XxkisjbSQdvIAxk1bWl0aUndnj2sLySSxbBycY4rmbtQp2AZB9K6rWU8yVsOQQcHP8AKuavYgASMHPHHWuO6vod8tUYF0nzEkd+PeqMnDEfnzitS5jkVW2gHrjJ71lyp8xXGSTgkDgnHPP51qnc5mugwyY46Hr25qW3uNrAdcntTfsx2ZBzkcDHBqnJuRyQSpGQcdKvRmdrM7WxuolWMhjsGAADg54zW4zQSudpBQnHAzXnmh35a4KcZRsHJ5PANdjBONwaMDqOegFc8lZm8UbRs1YFlGAo4IJ6e9QNaoP4gCQc8c4HvSx3gVCuSSTkjPFTjbKxHAIGATgCoctC2uwkVuI0wilxxgmpYwGckDHqDxVhECY5JOMj0pGTowGc80rjS0FWM7Dh8AHgEVDIuM4OSTng1YJ2ADAAPtnNQHOzBGD61aZG5XmLbDt4PbnP1qheSCOXcCQT7d6uXBA6nHpis+4bKNnGT0Pehy1sZvQhkkY4Y9SMADvmqcpARgDg5wVqWQkE4JwOnt71WnAKg4HXJOeSa1ic7b2I3ZnXnAA4Izzis29zuPGVHbrgVbmI3EHpg859apSgqG68ZPJrVJGMvIzLnk5xg56Gqj9T8/HUir0uGO4EYI7d6oEYfGBx1OK0SRzvsQOcrnoM1CVALEsAeuDUz8tgKWGcggHFRyqcjK4+o6Vp0M+XW4iDcAc57j61uaNItuxwxO45ZiST+VYZOCFHQYz2/KtPTpRGQWdigONoXJIPU1MtUVF6na6fGqIWALgjIyMZrRCskZbBPBIz0qta3NrLbko4OwBTkjgkVLc3yqgibaBjHJxxiuVpt2sd0JLqIZ1CAAEvn174ziuP8U+JBZRiOMLPPnJRXAwO2fTpTfEvjJbTfBbmPeRgKDyp4Gf1rgtBs31WNy7yFWkJd36sQTnr1rqp0b2kyK+IUVaJ0Gj2M95ci4nGyUqf4iQoODim6xc3E95thBMcZGNuRntj3rajjjtoCFG0bAPlGCcDgVWBFrA+VPmygKofkqSetelFJI8ttyd2Mt4N6eax3MRghuoH51oRsDECRlCO3HNVxEzQBY1L+WoV36ck9T+lWFVltwd4URgnLYwRRZIm1ivqGoJABbhkfI3Bd2CAcZNFlEiRrM53lgSBkcD0/SmxW0ImlumSN3MYG7GTjP6VNKgMalB8uOTjAHtTG9hyhWmBIVRkAlj261nTOlxKJmmwik7VUcE57/lVtnWVwMlRkd8A8YqJoIuERcqFySORnPb8ql7jV0hm4svmMuCTgY5Jp+SqZ/i5xkA4/CoJXPnvCpP7sgZ7ZIFWmwPmwcJjk854rPW+oo73KlwnmFDIN3G5ioAyfTFPeRbNEfAywDBeDj2OOlKeSMckn1+tVrm3mlXdvJOd2M/pWuhTdxhkknhLsQrgdNufwqVFZ4DwM46kEelQxKsSlmDkE55JJyfpVqJGEJGQpzn3+lK6FqRyMpt3UpvBAG4VnXTbjBEibAvGepOauvKArRHKtjdj26ZqDeynKjbgcHvU31B+Y24jDgIvIUZYE4xS2z+dKQsZVMAKMnHHU5/z0p6pM4IdCDjJPByD9K0LFD5flnzNijgkgkkjn9aoa7lOytD9pMhBJDFcggYzn9Ki1B4hcvAkrMqOTneD6cD25q1PcrbKdi7iQCQCM5B71lrEGxM4KEjJBAznPTP0FPoUX5CHtjnlCCAcc/5zWNc7kDDdndyqkDI461tRPuiJU8Dgg4NY16MzEHpjIJrKWu5m03sfRXwG1T/hItCj8xIleG68po4gFGFACkkd8CvarwE5j6AZHXIP+NeCfsx2wg0q9lnkGZbxiFGAVAAAJx64r3zUHURKdoVdwBGec4rwat+dkwi7GZtIYA5A69OKJgy24kDjJYDaeuPpTnbz3JHbsfQVBcohVWjDM4JyBkkGsNW9TRXRUuZjFI7452447CrWmxmXLHjIBGeDms+5Xz5icEFVAHPfPI/KtW2iaOONlLAgbiAB68VW25Seuol0GaVIoxmJQSeeQe9V1iZcE8nHIY1MJxJIZdx5JyMYPoc/j/KkbDsWByM46ik2ynsQc7QOpJOBjtU8M3kxmJRklcZI5qJEBCs+crkDk8E1Jb5ijR5SGaQkqBkkex/z2qbEuzGfYx5ThSVDAnOMBiKNNLfZiJYgDuPfPsMUIy4dpGARSdoAwP50tg4JJYbkwSCOBzVJBFJMhjDRz/cIw2eOMj607VJQ86GAeWC2SOvGPX61GrO94IEf53zgDqRUdkyS3UsOVwFJJOa06aFMt6Yq3M0hlBEaNgKDnJx1/OpISYwZQhAUkkZz39qitma3kkcchBkLnBPIAx+tWFkEkZQkEsCSATkDP86z1vqStypbER3ZdctvBzxjGcnp+NLKrQyRzIxDg4C4z3H/ANeo7cCO5KBxuwWUE84GOT+dOuXLKAx3HOAFzjNPTcfUuE/aQ3y/P34xn3qjEjxStyQeo/r3q1HujUHOMge9MkXzRnOCBgEUloFu5QhVUnPPqRnjBz/9er9vLJ5kspUs5UJ16YJ5H51QVvJdwTvBGDkcVJEdqs4ZtgGQvUnFHmDRNeQecysWycc5orQ0sCa0Vmijc/7fUUUcyDQ+e9aigOsP9kbyyzEBNxCZIxyPSuI8U2zpcuA0fByxj5HccV02oibyfNXDzE5C9PTmq/2CPVok85SkmMMpAHOa3py5dz5q7bPNLrbDhcHBHJxkZrQ8PXlqbhDNESpO3b1wc44rd+IHgHVfCM9q13BEltfxia1O8MWB9QOh46da0/hd4Y0q8mubnVLRZXtwCVD44yMED1roqzUYczNW1y6mjYQ211byz28rBACNpXABHauf1e0CIH2AMw5zzyf/ANVdZ4iu7BLowaXAsEQJ+RTySTkZ/Wuf1YvNahD8pIwD61xwqc1mtjJb3OLuZBHMMA8Dnnoa39HkEsIbaARknIwetZF7ZyO+4AAr0z/EBWhot6qQPGVWR5AAGYcjntXRLVXRr5k+oXKBRltikEkYycDvXNyTJJN+6bAYghm75roZrQTljM7RqV5C8kADsK5qOO3muvL88BY5CNjA7jgZ7DFOHmaUmrNHR2ZEFuSyMZORxgg+mKDceaNzqqPtIYD0HrVW3nG/ahLYAIHYcU29uUiU7m+YgE4HY8VLi2yWrsZdXJ2hVXAwCM9AOxqoimSYADgtgsTjn2qOa6aSY5BOAAOO3bFT2qzCQFAWUtzng1qo8uwaW0Ol0VpLWUCFmckgAKeetdlbLKMqWwwOWUkHnFcbpzi3KZjYu3HGep+lbkLLGQJXMYJ3EjIOa52m2YtWehf1C5iSENNJGZDnCdyB2rkriF2nLxQ7UbkYPH5VpXU63Uu3zkU5AXcCDycdQPSqt1aIt+6efEAOMLk5PbFaxjYrXqLp+oLFf29xOrhEceZFGwU7R1wcVd1LVo4H+02StCjkhSxDMB6H8Kzdu35W5x1I64qjeYjV0QsyAnhsjBxT3ZJRv2a4YO2ASSfqD3qDTPD9xrU8ioAFTk59M4zzW5olnb6g6rcbhErANg4OMVbWNNI1M+SCsDnAySTgH9aUqnKuVblN223MS50SXw7PbwzSpLI5JIjIO0Z4zinXbqUGcuGHPOOKh1JJL3XLlkYF4lwcZ6Ek8j6Ut0hS0GQxYAYbGB+tXB3SvuPV7mM85hYBDkL8q5ydoHStDS7glwz7CFIJzxk59Ky33m4UMuEOTuxgDFadupCEFcnHGB2rpaVjVaE3mq9wzufkZshcY5/DtT2uXicvBkEZIAGcVQM/lOJOCAcYIqeCTLbg3ckj1qOXW51U07EiXUkyB52YysOckZ6/lWfqE8bklIfnUkZyOB68VcdCMsOSTnArPuNyuRjIJx0raNhySsVIbtlkC+XvBYA4wMe9dXpcMiSS7dP8+N4xtcc8jrx+FcotrJLJII2JIAYnH3QK6rw+0reTlXJwWAUEMfoDSqbaGMkraHS2cFvexfvWNvKAG8qRcnIHTjtVbWNMR4I5I4kjeRckRkD2yRVqOS7cF1UKeCRLGc4PbOKo3MzeazptBJ+Yc4GOw/z3rhWjOXS5zDRCNWADAgYPcZFZU6ZkLKflPYV0V+gZi6PtLHGzHr1NZc1ttiztxx3rpiaLYyZgMhguXHAbPalkkygyoUjuT1p9zbqM53AnB4ziqcwMePmyMcd630sG7IZgdxkVc7eeuKmtJVeQ7ot64BBkOeTycfl+tNjYKfnCuhBHzD1q8EULhQvPAGOOlJ2saW0O8+FPh9PHXiVrGY/Y4o7d5c7CxJAzgY9hXrGk+B9J8H2m6BZJ9QMjFppWAAXGcAAeteOfC66ew8YW0izsz+U2YlyARwO31r2pbu5kdpJFUKqnIxk9P/r18lmM5xqcsXZM4KjalZbHDePjG+iPLtOEfdxxg+ma679kHxbLD4g8UaCWCw6haRtGisNzMhLEY6Hp+lcT8QJluPD8kcYUEuGDEEjg8jiqf7PHiM+Hfjl4Pu2LMhupIGTbkEPGVGeOgJFd2X6UzroPVH2ZdwHy5L13ka5lG1ZGAyE9Bx64rm7yQx3QcKqYUguFALE9TnHrXY+KFWCSW2DhHiwCQc555xXF3n+kTLFkAk4GRkf56V7HN5n1NDo2Y19IzO7uzMSe5z/n8KyXiInRy7FVUgDPHPet28t2AAyRJ0OcGs+W3ZSfp+tQ9T0EkVI0WMEAbRx0GM1MqmR8kZAH5UzHOGPJqC7uzHGwjJAAyxB7VldI0UUN1CcR5Cggg5yPoc1u/DqOXVNUzHbsYhkGUcjPQgc151qt7IIn2O4wQQRgkj0Oa91+F2gnTPD9rcyGFvtIJABxjjr2HP8ASiDcmYVUlob18qW6lVJB4GMc4xXn3iieRTtjG8k4K9/Wux8RXeyUusig4ICg57V5lr980svDlQrBsg85HauibsrCpR10OF1mRpG851ZNxJZAe/8AkVgzBVcDGQwyDnPNd1DaW+rh4ZrmOzcKXV2BIY46e2a4u/RYJHU4O05B7EDiuTl1udrkrGb9mjeR1fgbSQcZGfSsmaxKqgQIoBJ6ZyTWykyP5gZNvOAScAmqkrRsgCOxdSQwxxVK6Zz31uZr228FQhGOhHSs+8h/dqqxqCCSWzgmtxnAQggezHsazL2Qc5KgjI4HU003cUmjGtW8u+TCsckAkYHNd5pp3g71BXbgA8Yx3ri7D57neATg4HTFdZBM0SJu6gc470SVxx10NIlUcNnAAwecCrVvdfKBvBAGSQazbW5RyQWIBOTnpVpEWT5kOVGcFR1rB7mnMloblrfo/G0kFeXAwalSTAXaCRyOetYVvcYxgsMYBz14zWtDMrIMtuY8jmoaK5nYuEhoy2Bkcdc1Wmyo7nPbmpUcEDnJByADUdyCG3csT2JqotklK6w3GOazLk4JUngcnitK5G1SehxjHpWbdDcxXG9f501ZsylcrSZ3HOT2wBVSRgAB6E8VPOQclgV9Npyc9qrSlnxjJ+taJ9DmkyrIcg4BJ7ADpUM4zCWYgnOMECrMik5wcEcenNUrhhwrfPwQT71rG5g2ZshjVSpUqQeOMCqUhDAkZyPXv61bnRlJzlgBxzxUDIpB5x0zmtU9TIgO5o85OO3tUbgHJBz2xnmrDjYgGeP0qvn5SuO+eOtaK7dgIixPA+92qxp4bzgVkKnBBA5FQSLsYZA54BJwak0sBrsYIOwevNORCVmbKQujBlkKMeTg459aq6vd3F0qebdy4TkoWPPYirsrKf0AA6isq/kHIySenTJ60opNmuyOaXTZby5lCIoeRiSxBJHvnPpXaWelw6Tpy2sGRvwSXBbJxycHnrWbo0QdnaSQJnkdM4BFaV7dmW5hSJCUHy5yByT1JJruinY437zCRmZxENrRgfeHGQOo9qVo4Zrp2gUxRBRtEjliSB2445pLhj57RI4CAbcgDOSOT6VbQRxEpEGMaADc4BLHAJPFXezsCZDJAXspVIwZARyTn/PFUxI0sQjxgMBkY7fWp551ncAEFVBOQpH4e9NtWjR8BWKhQQcf41Qn5jo41jiCpk8gEDj60t/duI0iRQ6E85OCOlPYIGYKmCp3Fs+tUH3PdBTy2RnnpS6BbqWMeRHwSD0GTmpLWFbSAk72wSdzHGeenpUDyNJchFIUIoPTOTn/AOtVie8aRSgCgEZyeufpS3DQy7Z2knkO5hliQTz2yDVuV45MxxNvK7S5Yc5I5/rVaztzM0kfmPhACzDgngHtVmKSKGMqpB5ILEkn6ZptWegKwoEjJPiHAjAKsGz16mmsrrCQ7DGDk5x+NM/tf7OgjXZgnDhs5Iz2rOu75pZpbYJlcEgg8+wpO5ZJFqEkx2qg2AbQEzjr1NWZbiKGEREkyuRlSuBge/41gRZtwEY4zyMMc/Snyt5ki7mORggA5OKgi9mbEgii25jKsMg5OSe4qtPcSMY9w6DIAGM9KIi90yADJORhhg+lOvdsWNqsxUYYHqD3ppBdMj2tJOrNuC7txAJHHpUhuHWYnBVB8q4Y85+lEwMkcUQAWViASTjj0OaddyqRtjC7VOBtOSSO9W1oC0Q13VQinGFznqSSTxyf881F529wGjIwcdAR9aIpWcNng+45zSplfvsck5HFZ6oCbewhdmCkBsZAwcH/APVWXPFuY4UkLkg57GtWJlmDr8ybQCpIyGOeazr+QZCbAcj5g3QDNJrQD2X9nDw2gtNZ1T7ZObhrgILUMCiADAPXqSB+dfQEKNcQAM2ZcZIPUnGf8a8M/ZjMNj4auiWUTXl64kRQC3BBBHtjAr3OdkUsy7SMFVY8EH3xXg1v4ljOm3qUTIY8ZJZ8AFcYx9amsAWld9xxkEADOB61AilYzkKzk8nHOfzqSG4a0lfblQRg/Nwaz0ublOYxjV7lFcOgYMGIwTn2q/JMqqkkb5bONoOOP8/yqmVW3laVs7pASFLDcR6gUxZJG8p5W+UcKOM4z7Umrj66FlUDB3YEZJBGc1XtvlSQluNxAAPNXGSJ5F2EFCck5PPFU2XZqShAGTblsc8/jS9RgSTtLZ4PHJ5q1LGY1AbJYA4xioNyzu8ZAbAJC4wP05pJpVhlMRbBKjkA4HHIyR60PQLdSCQBpBHhVDZY5yTnjirNqBEwDAADBznjFVpUVZ0bq6jr9asxOuMMeSQetKzvoJIqX8klrem9hba6g4wOgPf8qt2MStpjM4zM6jBHQn3Hes/UHd2kSM7pGBUDnGPX9a1LSGKG1RHcOwUE4JGfzq76A0tyje7rR0+XDEAnGR+GPSprB0cMCxPYEnn/ADzTr9hOpJUHgDr2qnDiKYESYG3px14otoCZckHzo6gYwQTjBAqK4DJawSKuD53UMM4xzxVt18yyec8bQSR9arKXe3SNY/vNnIXkEjqc1NrD0JjIJyp5CgYHPWneUdhVW7ZOarwMSBGpJYZyxHUjrVt7oYATHzDGe54oa1KVjNZdxYKoBXIOeB0z/hUVhCbd5YTu4G7LHrnmrM+BKRuGW4I/CmzfJPE7NwTgsxxwAaPIl6Fi2uSilcdDRVDXIpbi4RbSX92ijkY5JAoqbE2PE5rOSMo25SCu4KTzjtzTba2gupMO+Q/BBPA/Ss+Cbz3UpM0TIvI7MOw/nXQ+EtHtNTt53vJGgPmYOFI4x14oqTUFdnzW24vi29fxFp1lb3axSpYqFgZQCVA965zRJBp8s+FOJY9pOemDkVu6vBDY3zQ2shlhb7rOv5nrWTdyGBZ41WMRuoAZRyDzk/yqHN1IWJuZSGUXE7RQ5diSWOcn2FRXF0zxxRqiiViQFI5xTftj2ocK2M5ySf61XS/likOzarHgkkHGff8Az1q6UGkky9Winq+npsRZJwJHXcEBI5B5AxWEkpjuQg/dKMLtBPJ4Oea7VLm3Zj9shypyAYzkn0PtzWTqWlw3XmlGEbx4IBByQff2IrujZKxqr21JrOMTgSjcpKH1zXJ3Nm9pqJ3kks28Egnrx+Fby6qbGJPMgaQRgIzoeCSeuPSsnWNWju7gvCAiL8oV+SMH/HJrSMdTanB3uXrC0d4yFVVJ5OTgE1Xubd5LsQgiQgYG0kDnsM1Ut7mScguxKjjArUa3IEEkRUvkswxyoGKbajuTN2K+kWSTXeyQM4BIYk85BwQK6S60yK0tJJo28pgQADyCO+ay7VcXisF4OTxyck/zqzquZY9krkZb7gBBH19q5Kkm2uVnPdsWHUysJLZ84AhWUkdjjpTLe8a6tkF1PLJLEMAM+RkjNUVQjPGSDgL0A9+auXFhFbwuWP3wCcHnNbq1itL6j1uWZfuBpAMjB6Uvz+WC5QnOQQQTn3rKtbq1eIiaZrQqSAS2CSPX2Naaqjwo/noQARjPPbn9f0rZI0urEctw6EleGJycn86oXF+8uY5TktnkcYzUtyfkZmbKjp74rHnYTZ2MAMjPOcH0pqIrI2tIvGtFKu5+fCgv0HPX9K1b1/31vIJlOw8sBnntjNc3DKwT5hyMYyMj610GkWL6pAQrquwhssCOh6frWFSK3I2d2Ph2m7kfd88xyWUcnjvTdbvEuZkikRQYQBgHr6dKdf6c2l2pnZidxIVcnJxjNc4jNLcGXa2OvIJ49aVNJu7GrPUnj0dbm7R5BsRckAkkY+n5VZeEx/d5UYGe9acUqG2SVfnB4BxwSO1RiMtGeQCTk5H8q3jJtlJu9mc5fIqEkE4JyM8DrVWCcpKQrYBJOKvayfJm2oMjnG7pj1rIkDKwI55rqWx3QkrG6khliONq8ZOfaqFw3JBHOM7u2PapoydnIwMeueap3ckixuoIJxkc9vSktGEmiIFhJujYLz1zjP1rpdL+1XM0RmBV1AMc/mFQMA9a5O2l2HEqFl3AcZJBJrtNOSSaJEWNiQMgAZAAzUzemhzSZvx3X2eJBJJ5ruATsYsBmqd/CY5CzqUVhkDpwe9Z9wv2fMiq5cDnDYHT0rKn1e8l2CUnI+XaTuAHauRQdzB6i3ifvtxYkdBnmoDKZmCgcIP4Qcde9SSMHYqyFnKnBxwOlItxLaK6jGyQcgE9fyrYaukUJ4lLHkk/XgVSmUqMAkn/AGhxWruDkZGME5AFVp0AyRgAkdATgVa0CN7lOKBeCQHxz0OKe/J+7jnp0FKkgjymBkHFRNulYBRkZycHpVvY11PRvgdfaXaeM45L9jGyKASy5G3JyBXt+pa7YXlhNDZqoXJIIHzYyevtXy14euHtNatXDKFDgNk4JBOMZ7V7TGRbzzFU8sE4B3ZJHuR25NfMZlRTmpXOWro9DC8b3SxaC+FJBmWMKpwOc5JOPavPdF1lvDmsaRqf2kwtb3cDsFxxiRQQT9M12fjpx/YlwAN2ZFZQp+6RnB/Wuc8G/C/WviRFdNYXFvZWysB504BG8EEDr6gV0YSUadJuT0N6XKtZH3r4uuUl1W7dTuEzB1KnPysAR/OsWyijMgaVSVXnjqefWszR9anvtPtYbto3u7eGOCWWMkhiqgZA7dB+daL3QjhK42uQASDzzXbGoppNbH1WHalBNO5lXuDOrMyrycDP6Vl3LhUODkc8n19q0bxmO0LwMEgsaxbibDnIyScdOOlVKR6cUQXE4jBJ4GMg5xXO3d2zs6rwM4yCelXNYu9wMQXedwJJOMAen51gXE7cHGw4OTXO2zosrXKeqyF90YBZwAQmep9/avcbfxm8fhqys7VFWO3jAZh0yQP65rwKYJLIwYZXg5Y85+orf0jxDJHYtAgJTaAvO0Edic1pB2Zy1Vdo9IuvERvXKKpDg88DHA5NcXql5HLIzM2RuIIzjFcxqvjGXTiWYsDkglcntkis9/GtpqllE9vPKS4O+KVCm05688niulxb1Moy5Wy/eXoE4i3BADgNnP4Vj3t2EBww4zxnPeqFzfvKzZlcKD8uemR1wfyqhcXplhbOQ/ODnJxjrSUe4e1TH3+rRxAhmEh4IVSM59qxD4knF23l28qBztBkIA56nIJqSG1tkV5pkJk28MQSc9uB+NV5y+0ADjrnuB6VooIzcr6lr+2blckiJwMg8k/j781my3892ByAc4IA496rASySMJCAM/LnPT3qdIuVKsCe5AwKrkS1M/aF7TJvLDAcEHnvWut5vwy5BA9a5wxtHIu1iqEgkYzk/hWmkpAycA9sDBqJRNY1ehv21xlFckbsg4xkYzV5L1wyjlQQSB2BzmuTW6dMoWIL8DA445rSt7xVh3M7Fyc9eAKx9mX7RJG99oErcYxg5AOOc9atWl4FOSQoJxjvXPyzOId8BBkZcAnBXPuKkacuno2cHaMDPsO3aocG0Zqq0zrrS8Ew34wMkDIINXnnWUDZkkAdT0IrkNNv3kkETPwo43ECt2ORUZVDKTjOAc1i01odEZ82o+YMxY4yaz5V3AqeCOc4q/INxOMAkH37VUmjULyRyCCOgpq4py6Iy54xyFPHXPSq3QAdz71YdVj+RFCog4wOv496rzckRqAHIzkDitYnI1dXK02ccck/zqhcFlYhR1GenWryc5VmAIzyRkfWs91cqctkjjOMcVutTJlO4Bcbt3OOR0xVUgM57jPTtV2RdqggZJODUDA4PQnr0xVEWsyrIQcD69Kr4CnAz1655FWpM90x6+9VWX956HB6npWsd7g7EbOASCGcHjPSpdNXNym08qMk9ePWq7go5y3J9+Ks6Q224JBwCCCVPOKZC1ZrzOqkc5Ocf4VkXUo2njp3bpmtS4kWMDPzHtuNY90AzLhC655AOOtEdGXPYvaZbySWXmHai55IGQR9au2dkblnJ2+XEC5JHAx70kc3lWiWaHKoAMKwPOO+KbdyRxWQRUw5DeYQODnAHGa7le1jkl3HtIs7qEOQCR04qdbxbCC4lCGRwpwFAHOMfjUEEUUZO0YyoJIBAzilhYuDsUMw6BgCOuK0JvfYz4bgyToChLZwcr04z9O9Xl5cL0zkY7iq8gZbiV8AcBSqgDaRnJ4/CnKWyMDLtgDnjOKBpO+pbBVmZQPlU87hgmqakPdMcgA8kmrkkMsCvGH3SHP3TlQcYPPfmsqwsH2COR2acEliD6n/AOtSbsXfSxaUwy3JCfdDYGDzj1p00iKT8o4IBOM9DRbWq2cqTOiurZUgPg4IOOPrioJpFgzuYlixJABPWpSM3foFvIEtrny2MZJBIxjd1GM/561QijJPlg9TgBe2e9TPMWVBtOHbbjkUv2dI5lBIJY4PXjmrukVFpIXTdOjS/wDtVy7SCMY2HgkDPA+vFXrmaFhLcbVi3HCIAQcEfSqNxei1YqpVNhySemDVDUpjcXEZL4IXgK3BHrxSbuVfQi8r7beF4ztRRjJAA4681as7EOfNUMw+7uYHrz0qpaxFWMXRGUsSOnWtezYsCgbAUEgZ496TRm9R0SsrNcMAEiwMg4Oe39apAGedp3b7x3c8nOetaCS+Wod1BhBxsz1OetUpJ3muWcpsBG4ADjGego2JSsrkyGMKWd/NYsSScEYz0qFkidz5eEABJOP0FMILZJwATuwo4pj25WOU5wCM/L1qdy15iWhV5SSxIGRxjmiQ+WsjEswAJGDxT9M0+SOQZJBJ+VCcAnqCT/nrTXfzN3Qknn8etN6aiu0y5bjbZAGMDoRknPTNYmoSb5CTg5PHHataS4iWwDvgADAJJz1x0/KsCd97j+IKcEVKatqF21qetfs/eErnUNdi8RC9e3stNkaMW+75ZmI549s19JrEGtQeSODwM187fs0zvJqeqwtIxtLYFzESCN7ADP5c19Gb1aJhDxtGQc9SP8/pXhYhvnsELXZn3AKXjANgcYyMVOsTT20rw7XcZJDE4wDz0qFcyLI5PqC2afAfs0bGFQGKkFsc4PJ5rBI29CMyJLeJcBUUKAAoHJ9efSo72JZwASUG8EBT75xTI1C8Ny5OBg8CpotssBVWD+WcE++aQkrFyw8uSKZnRgkWdrEbc59f05qm026bIwXIAznIq1BdNbQSqrEpIu1gRkkEjoKpoDFMXI5JPB49KaSe4y3YQqgeWUKHOcEccVXiPmSSO5RzICoGOMdjRPMfLfBZSRjrkA+1R3AyRtPOAM4xzjrQ0DsRgt8rbMsx6fpUlyoWQhjhgpIA6/T9annh8qEMzYYKAvtVe4QxBZNrOzdCBnPtVLyKVx2mQRGdJNgBQAHKnJJPr+FF46nUm2gHjoDkY+lPtJsLGXXaSoJUkZB781HK+bjJyzsMjnsD/wDXqXvcz1YSl2BRhtxyeOAKrygLHGzMBt6nHTP+RVuVT5bbmByRgHOcVUuAXjKdV4JwcUXAu74vsWxhu3kKMg4571NYI0N9dW7DfJGSMLyAMCqrOZQuOEUZGT3GKLRFSZ5yxJcYLEnJxSbH0H2i4v5YHViq5YEHsc/4VXiJS5JJyVJxxwB2FSS3jx3C7EBKhlOQMkHjr171Haw+XCTtIcsWJPTHHFKzerGmMuWAKNjPIBIHrT7hEkypKuo6ZGe3/wBenxDzZGQDock55B+lBVoYwCPmxyMdDVaASxQeb864iGANoX0FFMFwIxgN+tFFirnyzolwslrFIiSIAuGZiSSAev612+k+ba6W5VWVXJYFjk5Pp/nvWD4Z086PqEYm/ewMSrIw4wAOh/H+VdRc36RSBVUCMHIBOQB2FYYl66K58lKV3YyZGd4zI5O8jp9OtYl3dqyuWXgnAGfbr+dX9Z1ctMdoADZ4HSsHWJUihjkjbIP39vPWtaMeZK6KjqUrydQXUtxjOQak0uIzzRrg7HIG/HA9M1jX11FIwCLnAP3u9XLa/mhtR5LlCSvCqCDjr1+tdygkjoUdDW1P5JWRI3AUAbmACtz2xVXz5gSSyA5OBgnjsKtSX8zQssmFCKGCmPIYH0NUWuY8Y8o88AluppWBJmZqZcyK6sp3AkqOxzWNdw4kOOp5OQMV0rAOGCgAZwDwcmsd4h5m2XBOT83qM1qnY3hKz1IrFCIwWzHk89x+laumXKJdAyFmTaVYrjJB7fyqvFpzwocguuSRxnqO1RxQCONSsbAg4PGMGpnaS0JqJN6GveXAWePyflZRuX1z6mmOXkfJbeTyWyc5PWqjTAuGbhgMA9CBTjcLHKATl+3oQaw9nYxsy6vyvux/9es+71LbclUBJb2J4/lV1FadmAIwAMmpFtI4DkYY8gZGR+RreCtuCWupy7OySAsVJyc7hnr2rSjuAwYkqBjC8nj86q39qil3ZsgNyFGOT7VHbAeQVRsjGcu1dNtDRI2IYHvYyIYw6IP3jO+APcDvVOXTGt7rjJ4IYDGCeMHim2txLBKQsgGSAwC5yOcjNXp2O0yKwCtjII6VDbTsS07+RTELIqkrjkjnJNbGgX72l4MAEHHB6HFZQkaTKEjjjp29auWUOzy2YqSCcDBB+tTKzVmS9S/r+oz3+rm2XIVF3gqvy57is6/sri38uVh8rjAVOp5wa07O3V9VMkbGNCBkE4+pqjrV1M96xMpaMsBGhIAUAc8/Ws4q1ki1G2xKL1DFHB5KwhB0U8ZHcjt1o8zIBaTgjhV61hwykO2SDxk4Oe5qzHIzSlQpKgDDZ5BrRKw7K90VdUUl1BPJHfrUK222LOSSeMVoTfveWALdM5wSB0qvE5ZtuMBSDknOf8muhXsbtqySJoEQxYVSehxnkn1qC4tXWISOoG44HPbNa0YjXZk4dgcYHGadcRwNtjRpHIUbi6gc45xjqKi+pNznmhEbgI+4Ak5Axn0zmtC3vzCY2aV9/IGCRnjkfpTBZxO52ucr1HcVbh0RZmPl6hCWOG8hgdwzVvUh6jJ7uQ5aOTaWHI6jmonliELBf3sxx8x4C06bTZYkIWRHQMQdrdO1RQwHzGRcANgbm6D1NQ7InRIW3kcRFm2s2eqnjBOefzpuw5Dt1GRjPFelaD8DtZ1OLTrs6jZLDdAnYz5KgEYOR0yK4/xTo50HW7nT3eOVoHKM8eSCQeee9csK8JzcYvVCTTdkYyoDuZuBjJx1qByGUgDCHBxnFTlgHAbIX6cVXkbDsAuR6jpXXZ7lLyKUygu+OADkc0yAqvynhjznODip2RiMLyOpz0FWdB0CTXNRFuj7XAGBtyTkjj/PrSlJRV2y20ldkVjGftls9ujXH71QTtJC88mvaI5hD+7mO13XgMMHGM4rS+HejRaDpV7aXFpamR5RljHkqRnj2qh4xYrqsMixKqE5ORjAxjivl8VW9tUUUtDkk1N2OY8VW7XGnzxAHZjOOnTp/Otb4TXNzpen3csUji2dlcwkjKnoSAKq6gvnZDBgpPBAz9K6n4aeGEubG73S+W6qACw5POazqS5aTT2FLSNj0bwbri6lDdKVQSLICCOCAAMn8f6V0jTiVl7g88/pXBJbjwTqVv50rT7GBkVBkMGHQ4+o/KuxE8bYeMk5AB9iK68DUU48qex7uW1Fy8twvLhNnqBwR15zWLqEgwxXrg8E1qXJwPlOAw57Gub1ByWZtzF14A6jHvXpSPq6bVjLvpizbuFOMcViXLFVIYnOSefStG6l3v8AM2O2OlYWpyMshDqMEcNnqDWTV1oaSkkhFbzAdoYk+3FaMCYUITgdSAM8dBWfpsrrhAcqwxj0H+RW1jHKEDIyMetbU4M45y7EV5pVtdW4LRgykEA5wQc4GePQVw134SFldSvktJksPmJA4PTJ9q9DBIjMecu5HzYBOcVkagTIwUqHIVlJwARkYz+GP1rvgrKzOCdRnB3scsMqkyfLuOQOmcDrVeY8lsjBBHoM1vanbiNjtXEJUYY8ntzWHdWciyHB3J1BPB6USSvqQmVRKJXA3YKnkZp7QbxgEkscADnr0psMQWTrhm6sQK047bynBLFSBuVscgjpx9aWhWpk/Z3j6rlgec8cUrREY+hwO1a+zztzFsluSSMEmqrR+UxwCQx4NF7aEMpOhljVMYP94daUKccDBAxkn0qeSPDSHnAwPp9aTy3cqEUOvQ5yTTaTQ43TI1XIGXIOccDIqwqA/NGeCcHnvjkY/CmT20rJtVwhBBIBwRzxVyFdoVZAQ/OfTPqazvbUp3JIUGxDlgACMAnvjmmZ2yDaWPYZ4/H61OsB2BixJxgBcYNRTRPIgBQnHPocVN1e5CTLEUuxxuPA46Vt2dxnGeN3JIAyB6VzyQgOcAkjrjJHStPTgQvzHPPA71hUS3R0QbTNsXB3BmIUYxSyqCofnBHQjrVZw2xDgn8KcbguoBOAB3NYX10OjdamPqd21pNEiRtIrkK2ASFBOM0hyWYEkcDBH8quTschgwU4IxjOfSqDSYIBwSBw2MZreOxlKwBMDpxgk+uaozDcrMfTGD0q5uVScc+q5qjcEA5wOuD6CtUzCRXPzM4JztIxgcd6heIEHcSVx/B1zVxRmMZ4JHOBVWVRkcEAZAzwKq93oJIpTkHA6H61QkyGz3B4q9PyTnOTVGQbjjt1xVozk7EMygpgHG7kmrWmDvzjjPFUmTOcjIxgDOM81oaQRLvVUK/wjJ7etUTG7Zdl+Zchc4GTnHArLuHIbgjBxwRmtKc4JJyPYe1Zd44U8tgN05x1pxtc0ktNTQ0uIRW2U28sWbA564yamuEYSjnIIAx3Bq/ZQxpZoIoSpYDLlu+OcVWuXMTlmJJJA6ZOScV1x1RxbrUa16rQiFUDAgksxIIIp0DAINpwxG484/Ko7e0DyliTjJyMe9TTulldpJGVbAKgOAQQRjOPUVogStqQv8wJZSAwJPfJ9asWkduwd/NYERg4ZQMHpio78R6bZJKGMhZTkY56dqWykP2c4wNwBGepI6ZptiTfQed0ShI8/OSAoABJJ7H8ay1WSLUxEwO91IG0kMCOmfbmtCRpVeDA80KTk5+7nuP0rPmmlS4ZzlJQcBuvFW0mrj0sWbtJJG29FQDqMZ45OfrUE+TGQFx1JJPHarEvn3yxRorHZGcEcDAyf8arMjyWwUPghuQDzkDvWb0DqQXccwWNYWAZWBJAJOPTFXDAsWHnLLgjjBz0qO0jZp0kkbJHAyeAfU/pTfEGphLqFGIct3TpkVO4W01KN3dW0WoS4TKMACWBOfYg05Ea/voYI4giAbSduAAM9/6U2+YPcGQ5RyAAAAQMc5xVo3n7qEoWLSEFj0J5/LpVCvpYWW1WLJ3EAjHIxj3qWW3SyDxRvvJ5JA55APemXB3yKDghePXIphlZ7nBBBPHJ7dKnW47N7Ezy+Swbg4BIJGfzHSsXUtTlluBErMCnAIAAIJ6AelaM8hnuSPlQKdvqCMCqi/6S3nFCCBtK7R0BwCOfaq6ag9EOtxtjDOCGXrnIxVlHMkiqvIPGO/NQ3z+XbhAAhYj5m4yO1PTEGxyFIA4Has+pCbTIbjUHNwyDkEEAkd+lBXE+xQRxuLdAACP8aqmOSN95CgknhRnGTmraZLfMQ+RyCOMY9f8APSh7WYnvct3pKWA2MGj6kYzjvwa52QiSQtjaT1zzya2ryfbajzGwDgBc4AHQYrFji+2X1tbKwja4nSBSRkAswUEj05qFZIdnbQ9T/Z01GSDxfqunJHmB7YXTSA85B2gfpn8a+mIXVHKj58jORyOwx+teffCb4Q2vgXSp7ia/Go6nPMySTY2hFBxtAHUV6lpwht7aSMHy1IByAMk5zyTXi1pJyYU09zHnXyoGkRyAeAuOx6moLfcYNpYE4OT078VNqK+YYgFZ/mHGcdf6Uwube3cMmwE49cYrNbG9x4tRHbSXG5N8ZGFckZB6kfTH61UtULzB4+FwSwHQk9D/ADqzI6xh4pMkuBgEgEDucUkjrBb/ACZB6ADrS2GPj+aXYDgjk/1qEsZLiXJyqnA5yDjrTrN3WNyHKkjBbHIFGxIYCRlixOTu4yalaARyZeUqc46+1LHG0j7j0HHpT3TDGTJ5A4JBxgAcUrP5EZbqcgY65zTa0J1uSzH7SIyCCMZ6+lQ3Z+UAAhl6AHrSNbSwxIirgswCkgjuCR+tMmJMg3HAyVJxnGD2oVrFXfQI4w7BTkHIxk80TNtucE8g7RgdeM0LKsRVBnzGz8w64qS4hcWoJAMvqTzmkJ3GuC3Iz0601okeMA8knIIPpU6y+Rai2A3AsJWfqenT6U9l3QBgAAB/D60B01KMIeIxKcHcc49M9jVlhiVE42qeQegqtGMTqruVYk7QR1qUgSMcHocEUCK8aqZLh5EYlvlVh0weSR+J/Sp2mMEcCqM4IBJOTimY8pQASCDn2qIYklIkO7ByeOc+1NvQaZLNA5nEiNtYkMw6cZ6HFT3EyXUZljACkfKQT69akGGtg6xsCx2njt9ar3SLbWSQkhQxCqAcYA54qUPcrorPChJ29f4gc0VA0phO2OMMnqT370VVybnzvoN8whCzPI4BJAbnk8cfkKvahciZA6tvlXHyZI/OsOGB4WUiY8AnaO+TSTSEEM/DHq2e3pW8qSk7ny6jqVdUvR5wYfwHJ25J/LuKimv5Z0ZSoIOOAuDjFVbidpc/MAMEcAAgUQSZCFZGJUjIPQgCtYRUTfl7GXqG5ZcBNpY4ABz16/yq5poYpg4AzgZOeK0rqK1vJFuJLdUcDbhCQCce9UfK2MUgU7ywCqMYA9a0bb2LvpY3LeFWiCuQxIwc5PFQPYrI7FYwinjg8cVShu5hKke9o2we2QcdR7VsQShgGIDeq4GOKl36CV09DPNqLZkMm4QEgMVPPPpVW4soElbazLGwICsc8c8+ua1ru4Uo7+RkMCoBJABxWdvUSs0eQxGCWOQMDoPap1L13JvNgNkPLgAdcgNzyABg1kp5TtKTJtfGcHJGR2qVy8aI5ZcEcGNsj3rPmBkl+Q4J68VcUkhJa3ZXuJPnwXOAcemParFs7SEYOTnHXBxVa2XzZDvQgg8kDk9uK9s8E/CDQtd8GQavLq84vZ5CDZxxj5M9QTkVjXqxoR5pbBJpLU8vt5WSNU3EnGMk8nBrYhQCESA7n5BXsPSun+JPgrQ/B40yPTb+4vbiZd8yMoBjPTHWuQDpaQsykuQuAM4z7milVjVipRIVnqjM8QxOJ32viN9pDbSAOua5uBsylGfKjAyemexrqNQlh1OzWNg7OpwAGOP0qlZeEbi4W4mkljthAoYRzBlkfJ6AEcj39674banRbQZbIyRqXCk5/P3q1JOpgKOecZGD0oa3aOMK77ynH4ZqhdOFI5BOe1S7NmfUejkE7m4x071bhvDAVYfOoHAyMjP1rME4kU5Uq3Qe9MuWKqDjIxye9PlTC2pqz6yxiKIGG7ALHGeSelVrmWa5wBnaAAfWqen25nuYVXBLuCA54yTgA57V6hZfBLWL22jlS+smduGhJK7DjPUcEVz1KkKLXM7BdLRnm9nGVUbQeTySc/hV1b4BiAAnGCCO9WNe0Cfw3qk9hcMGkRjjY2QDxwKycsr7SBwfrzWqanqi0r6oleQFuKZCmZlUncm4Fs+3pTztBLdTnBHYGpI4i7AghTxk+orbSxN2WZbhIoyVByp4xzwaimuhcKMFkYZIYiorknft6jOMdOalRHaAjG1cA+tTZXAikuAjAZ3g4z3ra0+6gtdPSaRwlxKxWOIgdAOSR+VYphG4beD34q7ErykFwGKJkEjHGRkZ/GraARbJLSV9jufNYtgtkEnqQD0pruoOxTtcjAJIwc8f41HNepzjCYGBxn9aitfKuZSOS4BAkUfdAGTz2rGbsr9BNaXPozwRd3134U06SNVHlxLGDuAGccd/p+VeN+P9Jn07xJqJuTG1y0m6TDcZJJBxn09K9A8Iag2neF4k2AjaCCxOcAce3pVBfDFj40vr3UdTmEb7gAACRgDgf/rr5ejN08RKdtDkjNKTueRzROxB4QdB6GoCCBuY4APT2r1pvhJbXGnvew6lI8Ukgj8raAEIOeCD3FY/jjwjpnhiOAW935pnwSHGCD1IxzXvU8ZTm1FbnQpp6I5zwJZ2tx4mtEvQxtpDiQjkDAyOPevX9Vj0qBrb7FaW9tcsf9ZnDMo549wcV5R4eikfVIHVio3hSVxj/P8AjXpdzYhxDPKFYjlScZ64OK48ZzOaadkZVW7rU1dP1JoVlDld8mWYf3mA61i68h1C4Z/lKqgLYByPalvSLWXCupwAQRyTWXqE11BA12iOLZm2ytgge2TXHGmpO5ENWQXM6Y2FVwCDk1seD72SzW5m8zG5wQo4GPSuNl1KMyyF8lSRj0NdRo6i30N9mDG5DGTqe/GfxrPEQShY0qRTRtazqVzqFpJv/eM5yOcHgYAzXfeC79tU8OocbHgYKwYgswHGf8+tecShmsDKuORweoB9a2fAOrS2N+qvNi2nQxOrDgnsR75NZ4O1OSbNcNL2UkegXOEjIxhiCdxBJ4rmbyQhnKtg4wT3zXSXKZt3dXdWU7WUAAEEAdc1ymqMqSkR5KkHGe3avck76o+yoVrpGBevs3DIIxkk9a5q5uTJdSIwDEEAEsRgcHgfjW/q/KE4zgE479Kxba186VpCFJGARtwcgZ59e1KCu9Toq1HY1NPt2Ko7HaSSeucCtcnKKF5J4AxzVC0jxgkZzjFbELRkOJMqVAClRzketd0Ukeb7Vy0Krs8KcYctkgk4xx7Vk3MjOuGG07iT8vYgZ596v30oO4YJ4ONvUms5Y3cAyK3bGRj8KtyshRi5PUz7iDz02hcIBkZOKxLy1ZlJ3LGFPJNdoNLBGcEO4IX0HvVO703bIAWV+MFccZx1rnlU1OuNJtWOIiXzSuI0MmcKCeMZ6100WkTyZd8JkArxnnuBViHRI1aNpAq+4PYGrWoa1b2P3pQFQYGOp5pczb0NFRtoZstixcgAlc4JxjHHNVJNOCKo2kAHjnPOauSeKbMxlnkVEJySTx+NVLrxNYmV2imWRc5DKeMUXlfYmVNJkL6bFMJC5IYnOBxkemKgj05oLkgJlDlgW4OAOlNk8VWOXycsBkbsjnvVKTxna5Y78jIzj+Va8zE4KxoXEfmgoycHIJGf51BKBGVBxjGAc9azm8Z2YgLZcS5JKGMHj8DWFqXjhAxG0K+MqnfGcZxTszKSsdh9oigYo5BKjIwQevbimfahIwZDkOuAACP51y2kzXd9cO5Xy4mwQQOTnrnNbltC0Uqq0rHbg5IA6k1DjbcVjXig3KMcZGSPSrtr+7xyeP7oqhAGAGDk88k+9aVtGH+9kEY4B4rml5lqxqzMMABSi9Qc5J471VeSMHYQxIweRxU4ZXh+XHXBBqtNjceASOlZpamjfREdwBsLHk9ABxVC4QxEAHPHJqw7YYkHGR0NVpgJARzheeuK6ImMncgDZPIA/nUcg3KTgYz+dSSR42nBHGcE8VCxCkDAfJGcGtN0Q2MyfLODgE881UnbdwxJGeBnNW3Ty0b5cEEjrnvVOR1UZb6n2ojHUhvQrXGCOM5yOg6VRkjIzk/X1q3ckZPqfQ4qnLJtX2961sZ3vuU5V3ZzkehB5rT0ABYnyd4JJBIrMLYPJyCcVq6cix24AXnGB2q3a1iouzuTXjFVPr3z71m20S3V0Y5MMBzjvV6+lOclcgY59eKp6RtbUAzNhypVeccUQTuFR3VzovtUiRFSABGMBR07VkzFmBkk4LMSq5IIAx2q8ZlhChz8zc7c5NVtRuPPeMbR8gwGxjIzXWjlbuixaRPkOysC4AxnAxnrzUF7BHNqKwKcBASTvA5qo99NFOIgGETAFWz3qVLKPzTcHhpcEnOc47VoidybU0W8nhXtEAFxk5IByTU6gjy0UKhAABI74B/xqvbRCNnlfJJOFIPQVIspjlEjZZgCBkdsVVrqw+liS4bFyoR8lQCxxgZ9qr28cz3k89yzyIy4VDggH1H6UvnIzyNLG+ApKlCACQOhzUX2ybUIo/LDRIRkqaWuxnbexYeb/Rp4lYESqYz9D1P6VmW0cdtAUjYJGo2gDJwAODVyZ1srYqiF3CEBjxgnv+dZNvFcNEI3lUu4OVzj8T9aQ43S1NWzmSO3GwZ3ZOW9cVnvC1zcK7Mu2I5GVznrn9a0VgeC1jUKrBRzz0OO1UYFVYgV8wAs2d/PU9qEtTSWxBKrSXm53wMgnnOB6e3Sp7d0neJFg4AILBuTzxVW9uI4t+7gPgA4yT7cVrWwWBEUKAVUM2OCSaETYYykOAgwRgEHtUUYD3j7nG8AkdeSO1LG24u5ygzkHNMgiVWZm+cnJznmobBu2xFsJYDoecgDpSyEW8YA25xjByOc1IrlZsKDkDjPIpt0wa6CgZiwCSRyD3oC5Tvrh3dCxDhcfIBkE1aG54gWAz1IxwBVIlDOwOSq5OM4Bq5azpKuFOSDtIA6fj3p2uSS2KxM0geMsNmVKEZDZHX2qFEd7jyQoAJwTkAdaJJBbJJjaSRznrUamZQfJwTJghugFS0DF1ONEiZdyuYzyD0GDWIszpKk0bMrRkOjIBkMCCCPocGtu6iZoPmPmEDLHGc1jk4zyBzkDHH/AOqk7JWLjZo9n+F3x81pNatdH1ore211IYreRIxuDnrnHfOa97mvnEMU6HekoIAcYIAODxXzp+zl4KPiPxQPEMyldO0neEkLAFp8cADocc19DAo0EWV/emMsFPUZPU9s141dR59BRbvZbFiI7ZQTyMccdPzqIKkxkDsNgOfmBP8AKpWbY6MQGB4IPGfX+dQRKPtbkFWVTkgc4z2rl2NWifLb/MKglicMRg47VAmWlQykAg8jOT1q2JlnQg5G08elQSS+SxkUb8gAgAE88UC1uVbl9m5okYkEsFzjIrVRlbTYXcBXChigwQpxyKppF5swwwJxhc+ncVHqbfJFCGdWZwCUHGByQT26U0aWCVhkE5zgknHap47ffboWHH3s9z9ajKGaUqOADwV6Y60+4m8pMgAL0GScmi62M2VZwLi5gjUMSZNyjPAIHU8/5zSTxFLgw9TnccHmpbJSLoTMAdikcjOM9/0qd41R3kIIkxkhRg/SloNakdtGrYl6lDgnOalNwLmWWPAypHY+nrVe2cfZHXOAWJz7/wCc0DCSDJIBOQ34f/Woeg99xgPmOikFcsACM4I5p9w6qQC7AAggA4HemIAHJJOFORk96nlYGF5PL34X5QB1Jz39qm7YEEe9n8wKGIJJ3HnHtU0ARvMY5CkcFuSDTSI2wAMADnH51HEcwFFxgHPSqE7kJ3FR1Jzxt5H41LHaNezux4ZSAOwJx1qTyk8pmbhRycA/jUWmSBJ5ZHG5AQQFPOBgZpsLWRaluDYeVC/PmEgcEjPGc+gqpqYDX0byoGAJKjoMkY4qe+U384nQsI0BxHt759aq3knmu5lYnauFII/LHbtS2GkTWlqoWR2EoLtnt6CipdP1F4rVFZQx9WHNFK4WR8u3bKSrkYOcKq5PvUcdqs0RLO2TyMjpUbzANu3AZOBgjjFWILoOWUkBM9T1Ga9E+aMPUYFhA6MeygYNU7d2CjcpjbHTqAc81uXkIkYocbSD8yjn8KyJbebO3eQoBIJUjjsKE76Gid1YtQ28d6NjMzujblOSAMg5/pRa20aapbKi5SM4YuSScggkEf54rLlv20q5URqDKSAc5Pv/ACq7DqKvchyAG2hiPxNVytC5X0LV+0bEGNPLK544HOahtdQjV3A5buASOazrq+d7h5Aw2A4246Vas9szZQqAOT707aamsV3N77MkqK0l3GgJyf3hO0Y7gZ9f0rPvlsYICVunafOFVF4I7nPX0oi1BLYqscESNuBZguSx9+1VpLoT3SxN8hALNhc8Z9ccVO3Q2UVcqCBnbgZHX3/Go2gZCR0JOOOtW41T7QYog+XOQWPOfQVJfWhaQr0KnBIbGDjvRzJOxMly6Iy4bWeORTGWIY4PXJHfGPevX/htfrY+G5YoJHkY3BZnMhJUkcjHYj+leW2sSpIrCMMkbAAEnnOM8j3xXqvgzSvs+hzloDAZJjIRgkNx1Ht9a8/HSj7O0jiqNtHJeJ5ZrvUXnlkMj42nJ689f5VgSCSRTGrbCcnJHTmt7xdcDTtTxs3hsDK9Bk4zWabgDduZFU8BmOB1ow3uwVti47IyZiliGKTRFsgMiuAcnkHHWtG/8WvqLp5sbtOIwoeNQScAAD1JyKzJrJSnmsi+a+WJQZBA6AGuy+EbR6Z44trua2U7Iz5Ymwyq+Mg4PcdeR2rtlUUYORqpWWpytxZ3RgSaS3mRGYKd6kHJ9eKybpSy4Iww46dB6/yr6l8d+K7S20C9llEJnuFA3Kin5ueTjp1r5nv7K5a4kZIpJWJJCoCcg49q46GLdV3krIUW22+hlxBQVViByAWPIouYghIVwQehB4wa63QPhveaxZvPM62gQhRDIwBYnnv6AGsnxX4dl8MTwRyT205uFLBYXJIwcYPbNejTrQk+VO7KUk9mZNnmCeIgbyWUEA4yMjpX0Dc69LZ6cFj+RmiQAdcAKMk++a8Askjup4h911ZfbuD/AEr2LUp5XtGeLK5jGAevQDvXBjYqTjcyqXbR5vrd295qVzPPtMjsGZwOprGmc7xgjrnk1cnaWWeQOQSDtIyD0JqBF2THI3LnJyvABrupNcqsbRtbQuJaOVDcBCAT7+9EKMyyuM7UO08YA9x61eRopLQhXAYY+XIHHfrVWOMPiMyEhDkqD1+tWm76ibad2UZtqSphgCWwFbvx1/lVwInAjJYd9xxg45qHUI0hlG19zpgklTgAngc+4qmt07OwdtzZ5xwD71stSt9UXnySRnGOpH9KGnJlSJ8tHINoAJBB65zV3w/oWo+J5fs2lWwnnjyzjdggdqu+Mfh5rHgnTNL1DVEjiF8X2xBwzfLjPHbrUOrBS5G9SXYydLsPtWs29mZUYSEYDAEkd+enp1r3K58F6DZafB5FpEJSgWZwwIZjweg4rk/gn4YEcs2vyrDd6esRiVJlA2tjJwc5zyK9S1zWtLNj9nW1ii8wgnGfbp6V87j8U/aKnBnNObukc/rWl/2VpsEKxqoAGFxg4PT61jAokZjQcOfmx0q94k1APbQQxbSEBJbcScdhk/T9ayILlSlui7gjrkkjBzmuOnBt3ZzWd7mwb1dM05IUVfKDFtp5ySOteZeMdYY3wEmGQYJZsH8K7G5nknhl2jJX7p5ArhfHej3Fl9mmuI8CVcmMsCxzgjGPoa78PTiqibNaT97U52WdnkD8KFbcByoz2PFekeH7uTUNJilD7nKhQN2OQcHAry+BpbjUorba0IlI5zkjJAxg1654a8CPpdnHMb0TIzkcAkICe5xXoYuyhfqb1YpkeqWzzZVPMVumC3PY/wBK5vVPEWopE+nMWKHBZC3y/XHr1r0PWtPi0ez3xukq7iGfJJz3964rXYIrpRJGQzqeg4JPoTXn0ZO1jOnJR1Om8K/DjStc0Ky1F7+UXfmEtFtwAB0PvnJrU1/RLbw1pwit7tpEkJbyzkBelVPDGovHoMByUKrgbRjoelZWtX082ox29xJnMe8MeBgngfWvNk6kqjTehF5SbNKG5WXSGQNnAICkZFZ2n3e1CykM8EnCZwMg021vI4YyZPmCY3c4GM45qMRhPNK8DliByeeePXrXTCHU6Yx0vc9l0XUk1qwiu4n+QnZKj54YDnHrWTrERRgjYOCSccYB5rnfAOvIL77EZlWSUYSMnA3AZPtkiuy1S1860Mp+ZnPJBzg+h/SvVp+9E9vDVk7I4W/Q7RlcAEnJ61T09VTz2wxPJIzyDitjULRpYnBYjtuFZcUhjU5289SRgnt/StI6M9ick4lpJnS3PQKBnJHK4FS2V8GtmxIksjjoRjmsa+lMcajdkljkAnpjuKyI9Te0lO+QKMggKeQK63J20OFR1udHO0jSORgEAbVxkZHXFSm6gSJg8mXUqSWYLgYORjv2rm7zxJDbQZd8uQfunrmuH1bxU15OVEnykcKRyQOuCKVnI6oNLQ7+/wDFyWxZLdhI+AAF7Enpk1gzeN5I522Juw3KscHPeuGbWd7IqFxLwck4z6Ee9Svc3U0okKYDHOQCSe3p65o9kux2U3dnXXPjG4mR0MSIduAysWHPce/FYdzq0t24aeSSXIwAxwB9Kpx2lySVKE5APHbNXIfDt7M4LRkpjqKagkdKvsVFv1Qv8zkYIAHQ5Pc1Qa/52jdkkjA5A/GuiXw1GXAcOFzgqCAaG0YQROqnaoYMcgHjOAOnvWlkiHB7s50M0+Ch27gSSfSmiDcmWIOBkjHBrVkUBio+bBwMAY+nTpSRaZPIGbyyynrgYOM9s0rpGMrWsjHWB2DbU3PkgkdT9K2vDnh9ZHS6uNsjAgeXIoPXnn24rcsfDccBUkk4yRnrj3rU+zxxAcAEc5Hes3NbIxce5DJCsCHChRkkIowPwHpUcanJ7frVllDhSX2np0zS+Si5wM/Q9ayb7i3QW7ZwMDIORkcZrUhlIcncBng5IAFZyRmNjgEjGasRyEMR93POQOayauZGujb4yAuSOCc1UlIBzkkj1pYZdoKiQ+vrUVywC43A78EHPJoQ+hBMvmMDk4x0qF5A2VOMjuRUpbIHJHaq8siIvTJOe3WrRncA4wQo3noTjAFVpPlHy4BBBORkYzzS7uWzkbjnrgcVFK3vxnJrVEXGXcxyFIU7gGJU9Paqczg5GM4qaZeDk5GOvpVeTA3cc8Ed+KtaMlvSxVlkHQjJ6D3qhMwbOTtx61dlJBOOOOCBVC53bCNuTwOfStEyOhHH+8kCDBOe1dDFGPLBAwQMc1laPFHIzyMNrAhRgfn/AErVwFU9SR3qJMcb9SlqR+QBSSSOhGKzLZ2iyN2Mn5ecc1d1aVlUbmwMYGBnmk8MTRTXj28pEhbcYyoGc44Jz2zXRSTkYV5qC1LCb0mQTAh2GQevFX4mXzESRQ6FhnscdCM9utQm1leMs6ZZWyWzgDgcVbeURQBgduBnHGM12WsYpppNMx/Fd/HbXot4yoiQhBtOT+f1NPjlE/2YICkSLyX9fSsvU4Xub/OGySGJxnP+cVsWNlI9uckKqgHnqen9aNN0Cdi5BOUJLKBvBULjI7VG5WJtuAfqe9FtsaQueByBzwSODTU3TTEM+1MEkADk9qWpadxx2ywDaCc8jHf/ADmoWwAyhShBxycdquJcQQK2AH2HB44wR6VTu7tZ3lkCgbmLYxgCgZXuU8yIpnkjsT0/ziqozHdjyy/luAQXX6f/AF6vBo1eWR22ksNoxkHgcew4rL1LUJLrUCxYqMgBVIwAB0FBGtzceFkXypSUbAZmbIGDyKzri6Q+UifIqkqQxwSc9anuL158bWLhgC2T6DGDVWOyQq7kdywHJxznipuXui1HboEQsoLHpnkUTSpJKIkYOeFYscYB4PPtTJpV+xSvJKxkY4jXAGOOcf57VStLZ3hR3BG8ZyRjv1osxXXQtE/OwQAqpKjg4IHFTRLjBCjLEZJ4wMdKWK1NskTuGAY4Ujo3Jz+tJfT4MYVSAc+1LcbWg2ZGjkjI4LDJOetQk5kJ78jHaoWUzSF3JwB6n8sVaBVQCp4xkcd/xrRJJEFUxiWYgDaxIB+lWmliQFEG09yR1P4VG++2jeWUgDOeByPpTliICSODHvBOGxmkaJKxVIM7kYIBOCQKt4MKBOmMfNySKixtXI478etEjmQFmOT6ZxUXE97EVxIUiYqw5HO4kZrMlIBHCnJzgHI/P8a0J2BiKk84OelZsxZCCMkZ49MYqZBoj6A/Z2naHwDcWyTK6STzNJBGcMpLEgnPr2+levxoDahsbHKgbM5wAPX8q8K/Zk1WFdN13TjbJ9r88XJkByWUYA+g5P5V7xbq07IpOxcHHQDp1/SvEq6TbYopK7FjVGsSHUpKDgZPH+elR2A8/wA04CgMQDng8c80NIyll4Zfug4zViCM29okO5cDOCcAHnrXO9TQrqSzugAAHAANAhD28rMOUHY4PWklIEhwqqeMEHrTNjqwVOVc/N6gd6ASe461LJOjFtuOQMde1Xpo/wDRpAJFEjHceDnjnFZ0g8m6CyKSgYFcdTViAh4XZl2ljk5PTigabKWnyHB3JglSvzEnGDnI5qS+OR5eACAWyBnvTY2SMDcQGBGCTjPNTLAwwXU7iScEjAGaTV3ce462h3MFBADAA5ODUUErXVxdvLIwIkGCg6BcAjP4UrSBZmO0Fh8vXjFQwARXTo7kF/3mwcDBxxn8KEuoNJBD+5VhhtnmFxlsnk5/CpZ2b7JKoJAYgqSOe/T86S6Mbzt5HKZ4GCCPWlKkgAnkGmtRdRluryAAAEKOSevT0qdrhokRFXecEBcY5qCE+XMSGOO/YUTo73MDBvLRWBI55HpTsmWrEs4MSq2Npc4Kng5qKPcjDOBnJA6cU/UsS6mjL/qgCQh+ooFwhkdC2GwSFIzwPSk0TfQsvzpFzbxgCWRSAx5we1ZaxPbW8ALKGVQrkDr0/rV+PcVdhkgcZHTNI8SyoCwyAMkVatbUAU/KPn2DbwO2apm2j/eE4yQSfWrkz7vLwmQecjtiqt3++TIYg4wNvFS0BALr52VlztwBRVGeXDELAXcH5mD4zwMUUuTzFc+Zhci2dDsZiepwDgVLLNFKgeJpGQgMAFwT61DFh1Yt0OCO5pYVO7yi6gY7DkjFejY+eSZYMknBCFOBhW64Pc1NsbyCwiaSVRleQAD9TT7eEdXwdvCoMk9O5q3FZPb2pdiSHBZSykcegzWb0NIx6nL6lp7XN0ZZchyN2cA546ViXDyQSE4wAATxg4Hb9a6u6QGMkkk5yMDFc/dgO77ySWAz6YreEnazNLIjjgjnDNGPnk6hjxmtCLTZ9PmeGQAvtDBUPQEZrOhizIAcgc5wcE5qWWTy5VkVSjk4JUnP4mtLXLil1NyfT1dInjONy4kVjgqexFSzWn9mJAkRuHmnPzMo3YAGRwR061g22o3VquWmKjdkbgGzg9K0NT8d6mtqPLvXGFC5CjIGAMdKOVvY1Vrld7yXTr0zSBG2tlS69D3PFTuv2lyIRlnO498nPJ59qxbS4N7fhrubcjgsJTjOT0yD1HSte1sLoX8aALKruQzA4AUkDj86znHlXMwnZq6NTSVOm3dou1D5kq7lYcYHcivfbjxPaPp5iit4gWjABRcY4GT/AJ9K5bxXZaJpGgPJbW1vBL5KATuw3KcA5BPvVO3QfYUkZsu0YYPjPUdeK+UxlT2700szypu70OA+JURtPEFpIqOUuI9pKnIUjJzirnwzS1k8UqNUt1ntBExMbrndnGODx2FX/FWizaqsDRHecEEMQo65zk9OM1H4Ns8r5kgJkClQyNxwcD616NOS+r2vqWrcpa+Is1gl7bR6dax2sRQlljULg5/wqPwTos13qkd2CAIlJbJJJJAHHHpU9v4Mu/GXiMxRXkVoIYyx80YB65J5GeldR4b8NnwDeXMcl9BqMsoyqKDxnv19qwqVuSla92RdLdnMfEOynm0qYQJIwQbmCjcVHrVb4ePq9ppFzcyWrxQoQpmaPAxjjkj613+lXa6ZcXLzxR3ME5HmxyDjAHGPT/69ZHi/xRJqsTwW8aW9pjBgiXCk+v6VxUqrkuSxPtHaxgajr8tzIScHBySOD0xnivLfGtz5uqseCQMgZ+6D1rtJJDBvIOTjGcdBXKavaQXd2VZgZSuQ+eRXu4OEYO5dNWZkaTDPP5Utsm90lUkZweDnNe3owL26yAlmRSytyckAmuQ0fQxeaLBfWUyCZ4tskaADkMR19wM106qVkgTLEhQp3c9hUY6fNZIVWatoSeNzo+neGb+Y6dCL1QqoY/lIYnGTjqa8fkl2lsg8k4Oa9H8SafJfw3KM2+ONtwwvXJ4z6mvNZQN5GDgHBJGAD0JrowC913ZpRldEXmbJGk5YDkjvWzaXscaBjGrOSACTjA9TWVBMDbSRBkbEm/OPm4BGM+nf8KAHZMKGKggnAyMV6fKmzp3VmaF7qYkV12JsIwduSSQc+lZ0cQbLqWJyTgjjGabLw46AdBjjir0YLRBYwCMYz3p2tsC02O1+Cup/2Truozo6xP5aZJGQwJxj270/446zJql1pEKvGDAZGVSSSwIIOPxIrA8BakuneIxCFUi5QoS65XI6fjk1t/EXRZ720spUgDMjEBhwcEc/h/hXiVoqOIjNmElaRs/B7UpofB0dozkxSTSSOuOFbp/St3U385gz8BTwayfh/wCF73S9Cjt7hGU5Mis7AlgeSc/lWlKizSKhyCpz0xwK86tyOq5I5ZO7dh13oGoNaJNGoEG3eZCMjHeuXfUAiIqFpCpxnPbPpXYalqUpsTb72RSpAAJwM9sVwt3pE0duZUjllOQPk69a2o635kOFram/o1nLqEpRHckjPls3Gc1L4p0Jb2Fru6VtlqMiQAHbgY6Z6VV0W4exuo3ZSJAMFcHI4ropII9c0OW1cBoJpAZI3O0kDJ5Oc1rHSaaWgK1zw62sngM+omLem94xMwOevBB/z0rv/D3i/VbfwrHbrc74nOWAH3sHk8is3XdNOpXElnEqW1so2wRhsgADJIz3/wAKW00y6sNNt7W4CB0UkFWBBBJxnFd9VqcLM6pP3Tdl8SPds4EW0EYUEZGazb/YQJNpEjMdxA4HHFW/Dmia3fzQi206S7iYkOIlJC4HXP41v/8ACGTXck6XgksdmCAyHkZwT+VeZ7SNOVmzlunsZnh65QaSYlDAxyE5PQ5Oc1l69Dc3+uWkMKGVXUBdoywIySfp0ro30q20qRobaRpVyScjAx61U1CH7I8V/bTYljYAIo5IOcj+VYc6c3KKIWjE13w7N4b8IXOq3NyhtxKiPblcNkjIOe4zTBoVyfDqa1uAs5CFBDYOSucD1HFdBqPjm3ure2S80+GezhIMlvnBYDnJ9ecVzfxN+IzeI9OsrTT7ZNL0+AfLbRpwCepJ461VNzckmjri7qxy9l4hmsNRgvYo02xSLIc8lgDyPqRmvpGC8Os6YlxCoFtOoePgA5IzjHt0r5VjiM0JQbicZypwfwr6A+E9xKPCFtp10TNPasSrsTu2kDH14FerFxg1Fm9GfJKxavlZVGRheRgjH1rnLq2CTAnr2Fdjq1rK6lYiCQSW3HAxjpWBcWolIOckHIOc44rVwa1PoYT50kzmNQgLRy5+Z8HAHHFclf2J8opvbexBDZxgen61319beYSQdpA5PcnvXO3dqu5WBwATndg0Rk72NlFWOIn8NtP8rSyE5BAZjz7A1E3w6vGeIqu9EYhTuI4OeCT16V3uiWf2i46BmySARtA/E11llpodQg+ccsMnIz61qptOwKOpwfhn4f6fEglvsiXB2BQBg/U10yeFtLt4l8mPIXJOBjJzXUp4ajeMZH3hkc9Cas2/hqO3WR5J1SHbyGXJGO4+tb+0TR3U20zibjSbcQuqW4UEj5gTnj1qhHC48wLGfMB+VduQR+ddPqd1aI5VABuA5IIPHf8AWqB1GBYxHvUdDlQCayc/I6XNHLXMc5d2ZGIJJ2gZwfaq6aDc3m0bHG7IIIIz7cHntXRvqQgc7DgPkFgByKYmo7smMAkDIBOCff8ASpbctjOVVWsjFtPCcFpNulZ3ZQQ0bDAHvVxrYIqrnhRgdBx2qxNdKxc8ByQTgmq0kxkyDwG6c5pSTRzOSexGeMYOcDH1FROTuxgEDmpow/P8XGMYxmiWMgkgDDcEVk9Cr3RAfmGSNzdQRxgVKMhV6AkdyKjcEMQOcUkoDEAkDvk9KFqZPQRJzyrAgk4P0FRyM6yllzIA4K4OMAdRSFsgbVZwTj0qdUBUgLwOynFXoZSfYnWUyFm9evXpSGbJVgVKocY/SoXYx7EGAMYzjJ60xnCyuvylASflGByamxOtiWScA7sAgkAdePWopBnB646D2qAsztjHAOcVJ5oAx0OOau1tjPdjX4UkA/QVXmbJPfuMcVJLMoyrHB7Vns2M9R1AI61qiZaLQdK+B0xnoRzzVKW4IJG4tggHIwKe0pUbd2cdPeqsr9QSM9eKtLuY8ysNmkwpBOD2OetVZPmAGSSSBx706VhhvUe9S6famYPLJ8uDgDqO1N6Ep3djUs7XyIcH72Rk/jzT5hyTuGAOSamSJWjAByT6CoZxyRhsAHJxxWF9Tp2Rk6rclEOPmBGDwD2rH0S/MWpBsKCrYDAckVf1eQpExOQiHPAz2x2rn7OQrOXyF2nlQD+Brvw61PMxesWej3ltJcQQJFwZCNzZPrk5pl/5UEaI4DYG49xjPr+NM0WWS809QJN4UlsZwQOmKq6vNO2enQKBjgD3/Gu6WiucOFqcycWNMyThmWBEAIywJ59BTL7UlszBbWsYIIG5mIODgccAdyag1CR9Ns0iZsSvhiqjjA/lUtnapqGn+dKECIQcSLkkZ61iegl1NdBCsCg7VKjAAHOeuKgWTzJMJ1xk8VYa3SCOImLaMlwVJAI7cVXjVncKD0IOTycc0WuzaNiRIWYKrAKGGZCB2A6GoyyAgKocLkEjr+NLOQiznf8AKhCjKnOSDx/n1qNma3tjyAGJJ9egpvsKTM+V3nvGRCQOCeeBwRTYtBjEpkZSXznJz/KrNgP3asj7mIycDnOT3qRrmSW4fJJPQkj0/nSfkLqPitolV0IzyAOQMDIzUDsiu8SBXB4U9vTvRcMWfGcYIJz3FIGjt5C0agtjo3I5z2peYalS8tvtrxwybXSMArt4IIPJ9+tW5QnmsY02IoACk5xVR2+xRPOwLBVJOATkfSn31yIEQHKhgD780mTZFlZnk8vqSg+VSc+/A+tRakrTShFYbgMHI4BIpkMnmsojyRg5JxwKnhCIXKsGYtnJHGMd6WtiltYA0cKDfFmUkg8YXmqrnzNyYAwAwAOMCpL24WGWFHIDyDJKkkDANVd/nSuEGSRyR1xxT1Hyl1mNwYxlQMnIwTxildIwoAYnBJ5OcVFnYxGcgDHHXNI7oMKAd2M80LRlX0BkG1jnjGeme9Rs42kjnA7AAUTy7UHQg8bcdKjaRFhHqeMdvajS5L1dwMG+Is2Bkd+cism7DCQocHpgZwPath1b7OWLE9sY4rHuQWdwR+I4PSlK2wPY9b/Zl0y8XxXrF6IylgbIxb9wBaTcCB9OTXvvnG2vFcoHGCo+Y8H3xXhvwSh8P+H57a7n1J7vVL2JlktSQEiIbAAHc4GT+Fe5aE8d7PIzsZreIkMAMNk4xXjV/iJhuzQEmRgrkk4PBwKkcAwrHgcDAJH51XCbmYDqrYGfTsKlb5ZIl3bVZuSDjFcZrF2Kc8bpCJZf3KB9objBORwDVhwEC7CUOOpPYjrSXcZnhaKXayBwwwPQ8Ej1pJn3PgHhQAeOBgepo20K16FOHzJ7tEdi6ICMZySR3qxcMZAkEWN7PgMT29KhJVX3oME9eOMU+RAkcbqQp5OR3NAkwux9maKbZ9xgudoY59Mf1rR1PEkcknGSoPy8AZFZN5I0LWzSMQHcDgE5Pb9K1r+432wC7SGO3sOtPQtIywFClu45GfWp44WmdSzLGRwSfT0qOTG+AEZCNk56dOKsTNg7NxBYAkd+lDJZRtbr7ReB5UACsVIB4OOM1aK4wCCOoz2Hvmq1yAJ0ZWwvY5xViCZbpJJyroAcYY8DHcVGoupVlU7P3JMgOFOB75J/SrGo+WscSEklyDgA/KPei5kW1thIDsBbGDxTYm8wGVsnccjPSrV0NpMkdgtszlcJEAC2zGfbPftWa75lMu1FYAqOOeccfpV6Tfcom0kxYIYZBUkH0/Cq8udgAIVA2SSM/hmjoFtLWNG1d000ptUGQgkqMYI6fzqCTJssEAqThsdevNTTBvsjOMA44HbHrUcEiiIhlyuMEY4zSAaHORsGB2A5AGKrSHy9wdSAASOcAk1JaKY2PCnnA5IOPSjUoWeWJw5CQksVA4bIxg0m3cSXUls7KNIQxxufk/MDRTbDUAkJ81I+WON6nOKKfMGh8jOoeRzDnYCelSadOfPZCm8SDaSFyR3/AAqpfQpGGKDYSc4U4OagtL1bcu+5kO7aF29sc89q9VxR4V+x2Gm+W8jAqAwUklsDiq19fNMQqsXjXjg5GKwk1KSSIqshAc888gelLDfpEnzZAwQABkVlyO9y7tFu4ljSItIMZOM1jzhZUO0YOMVJezKyAnJyMkdMVXmYtGAoUgcHJxn8atKwl3M+5mMIHrnAAPNMSYDbK+7gghc9T/hRKjNIcjBB9Mj86pyuTGF3DepJIHU10RVzRblueYzsJM7SxztHQc1CIvtDYbadxAG7gU+2jklh3Yyew9TUTs5TzUUkIcDANa2sjW12X1s4haHyxkgZUgjGc9PpxWtp7OIIj5uZMB8ljgEHpj8OlZ1ndC5XaWHmKCCgUAAdj9a0NNtbwTG6gtxNGGWMANgZByTnsetclX4XcJbHpM1s+s6LEo2yl1BAYHC4Hv1rXhdEhiU9FULg56jg8VveFNLsp/DVle30r2srgkI65GOgAPqD1+orG8VC0UwvYzB2DfvBnGME84/Cvk5uMpOCPMkJp0sKagvnxmWFcgoBkHjp9M4qmLlNPSWERxwKWycKBjrwPTrRDH59xtllWBSCwJJByBnH44FY819FKzY+cjn1/X/PSumnC0bE+ho+HtaW11S6RVZpAufmxwDnFUNR1SefxtFI8hETxeUABgAg5Occ9qf4UhRr6/kdFLtHu8wjnAyQM1UeCVtdDqYyi/NGTwc96mcY81hWXU6Ka6aaG5IJAY/KCOMY5NYaFrm3YRDKoCSc5yRWgj4D78sWByOveun8PeHLCPTFywQOWJQDLAEdaxXLTYtL2R5Vcxs7cROSy7i+OMVXtIhcyERR/Op2sWHbv1Fd5HodtHcSIih8gqBJkHGTzis3UdEOmyYC8nBJBzxXp06mmhd1F3RpeGrNNMsCi7Ng5A2gHBJJqrczGXVXeM4jyMYHKnHXmpo2D2Lxq2CADzkY57VWtIVm1S3tN6newDPjgZHP5VjUTlqzK127jHS9vLyO1tIhcNM4JeQ4CgHJOB1OOlUpvBL2l7qD3HlICP3coGRkjBAHc55r0weELTw24uoNRM8xXLbhtCH0ArkNb1XzoTCrrLKCdjlfkU5zk46kelOhW15YmtPR6HlVxo1rps02J5pZSBuZlAGeemKznjU5CsRt5IyQDXS6xpupJEktzFtQZBl+6GPYgdhWNOiJESw3t1GTX0FNtrU6ot9TNNvFGmVUZPJySaS2vDA5OTt/u44J9fwpZwrNx/FyOeBURixGx28KOcZPB9a61G6LVy/Z37Q30E6pkRyAkg4OOckCvVvtH9vaSjRRliIyVyc5PX8K8f0zyHnCyswYDIOOOvSvQ/DF5JZQpG7hE3EjAwMHtXlY2kpK6WpnUVzvdKvpxp1tbOQSgA5PTjkVXuJtt0QobK8nAGKfuiEitCmQwDA5JHTn6VU1BWyHAbLDoD25rw1Q1ORx1G3c4mXJKkgE8dQKZBei0hfbIWLDlG6fhWVdTFlKnJ5wQODiqss5UFDjOMqvU4A5+vauylRdrGdvMmmvgL6RkZQvrk4B4rc065W4j2B/lXgqRjOevPeuRnV0kIQKJDhiCM8HHatq0E0igjADOAXJwFFdboSSukVdJlDXtiamq7XSCFCFZQCTnvk+5pbG3SWyE7zSTxSZIL4DAY6cdq66z0LTbq3lkvZRM6sIwiAENk9znjtVXQPBOo3UE+m2tnNdh5T5H2SNpmVeemOn/wBan7KU42S1NJTXLa503wx8RSaRoTxpMULOZF8sndggcHP4VNrt9e69dGZreVvlweeMDucGuw+H37Onj3U7e5MXhq9skkKsJtSQQAgDHccDrXc6P8FdY0MzWmp+KfDWnyupIge5LsBzwSox/wDrrglleIcnNROP2sY3bZ81TaNqaz/bZ7cQ2snyKckgnBI6+1Z18rJE3O4JghcdRX1dr3wG1XW4LSzs/FWhXEKAuFMrKdxA6AjpnIH1ryXxb8B/FuheaTpz3o34U2A81SMe3IrohluIWso2JjXhLZnkk1oJkjYfICvzDHeuP8TQsJYQBuUgkknAGD/9evQtU09tJ+XUInspVGSlxGUOeeOcZ6dq5waJP4j1+CK1iFxCi+a5WIsAMjjPv6e1VToVIzs0dCqJ7HN6TCZbuCJWxI2cDGcAdTXrGn+JF8P6/pU8hdrdk8mRF4CgqBk/j/OsDUfAOrW/ia3uY7CRYBlMqhCpuHX+VdRcfDrUPEFqBp06+bjy2DnAx3OfX2rPEKUZKVtDaM0pK7O+uIWa3dItzqwDnjIIIznPpXMyDaScqpHAGOtdFplleaNZwWupSM8sKpGWXABUDI6GuYltntyUY7wWLLkcgEkivSh+9ppnv0ai2TM+4PBOcnuDWPPaBt5c4B5Ax0HrWrcqSVG8KcElsccdv1rOkd4w2MNkYyx5A9qzUGtz0ITTQtpaRMcDngAHPeujsTsIUYGOOOmKwNOAaRVRgMHJA71uW4ZQ/GO3qaGjdNN6G9by7FAJ4Udc1j67qauhiSQnjBAPtSvJIFO0kr0Paud1YOVmAJRycq3JNKKVzZOxzt/eh5TGGZX2kgsDzg8/0rPKupJJymB+ferc7NuYHJbPJI7d6ieEyKQpySeR0rdJMybZWMrBgoIIPb096nhn8orn5zyTyQMenFQPGI3+boODg9akQKVHO09QM54q9DLW9yMTs28kAEscYJIA/GrVm7SoTgEKSCe1QxREtjC7AMnBwc56VpCACFwWVY2O4rnisptJWOiJHbxbQcZySSQTzTpCMAFTkHsacNqYA5Ix05GPrTH+dsdcn16Cubdmj0RUMu9mOcrnAx1oyNpxuJzQbURHcvGMj6e9G8oAQ/fByKpGUmAA2nJx6DPSozuByDznAwaVywbse9Q+dlyO/Y9hWmhi3ckeUp94ggdye9QK4LkcEkc4pGwQQ2CfUGohchXCqSecElcD6UmiW7FtQgVjkk9vSovOIB4yPWkyPu8Y64zio5JATtPA9jVxWhL0GSSbUcgE85JxnFV5Dv5UgHPJNPEpVGxlQcg98iqjyfLjdySOKuK1MpPQjkI3EZPXrjIqlcXCIT8oBGfm9R6VJd3ZhZtgyuMetZ8UXmTrlmBJJGRxk8/1roXmc7TexZgja6kG1QQRhQTjn1rbt7ciIKQM8bsdMio9PtFjUHGCnHBzk/hWh5e365OfrWM30R0Qh3JASsYA5PQAD1qneR7QwZiCwIOKtgkkEkA5Haqd2xU9ANwPOPesVqzVowNSG1XUNgbTz6gVzUEuZhuDFSwBGADg10OplRgZJGc9OtcpM4WclHJx04969GgediVpY77wlcZjkUuQA/ynIGBj+XNbu21tp5p52JQoQq7sqWHQ/ma57wHDLcqkUCs8mAGAOAT15Irp/EelPHa5aPy1chdyvuwTx1xXpcrlE+fp1FCra5xhuJtevSZUKNxnBBwM+npxXSyxRQ2kMIVFRRtK84bPen2NpBpUZIUmWTHJA4yD19ao3t4RgsAy7TknoDXO97H0EZJpE8l55kGBKCUHlqmc4A/pzUUc6xWX2n/WB8iPbgg+tVEu0khdIRGZGAO5hwB3P5VJY6czaZBECjnDMkakjaOD+ualuyHzW2JIrgXEYARi7EHgZIIHcUy6nEmAVyc5P+NJoqsC+ceYBtHXCk9yafLFKLgRsgC7QAQ2QeOetQmUrSVxtoW8oSbWVCSo4wMjrUyRpb5ZDliSfmPP61DLL9ktYU2tKN3KA5IyeTULvNNO7eWdiLlSDjvgj9BTBKxNMQYwW6ZzgdahE8YjOAN5zlz2A/8A105iPKDMuDgk5Oc1TiChlKfebJQAZPPt+VAPuie4ckRjluMkgZBFZ97CZiMsATxgg5wMc1Yt5jPeoQxTaGBU8DPv+VJdqwnKMMvxgqQRyD6UJJkvUsWgLRIvRSdpIHJoEkbTPArfXHXGaWPbEXXdkqMnHI5A4/Sli2+WZcbXkwRnjjng96lrsUnYztUGbgKI3OOQ2eB2zVnR7QrEZ3uMscqEIx3xnP4VGV81y+VKg424OBj3qx5sUNsIvLAKkk7epzVblOV2MvLlLe48tgN+RypyDn6U2QqFDA9OCCcVShG6YHI68bhk8HrV5w8jphgOeVwMEUGd7uxHgblK8nOTn09aGj81D8wGD97tU0saoDg8kD649KI4wdqnoBnHQUnZFXQyRWUbc7j+J61lzt+/IUAkDByTgnitSbAzg4OPWsi9kJkcrtDhQc9AcCsr9Qbtuexfs8fDpdUuD4qu4rciJ2W0hJJIIGCx7Z4Ne9aHaLG925Uq7kEkHgjHBOPwrzz4CS6dZfDnSreynV50kkEwDZ+ZiDjP0r0rT1EczlsJHgENngnnINeJVk3N3JguqHSOFkLKQATg8/hmntsdYudwUZJPrVZmV5SSQARkquOuakETLDkEjJ5HtmsDoS0uLdqR9zPIxUKTNEp7uwJywyPSpxcSKrCRFQ5wBnPHHNZ85O6KEHByWBHuec/nQK+paiACkgAkHJ9KYU3KVC5BJyAOK0L2IQ2cgACMqjOBktgdaoWzB3EeSrEHOR6/ypadQ6kRcXV0Y2GI4AGwCR+NTgZLbG3KpJGecetLeQLDCSCXLsMDPQe/5UwSJgQrhGfBG3nPFP0HqiMyfKN45IyPrUjF0AMoIbAABHIGKitoS1xKeU2EDk5BPpird6RKEIOcDk5z0oD1KKruj4AOTtBIzg+tWo98DmDKudoAyCOc88VGI2UJ5aOiM2dwPcck+9Os7gTXxmI8w9ACOT25rTQLXKtyVu7pYnAPOQAMjI7/AK1cjDrcxIIw5ZGboMKAOTj1qmkLQXySHIUEgLg4yTV5Z9mpSycKWiMYA4GM5JA96kLdSvaYSCdFJdw5VflwGHfj8abLlreW1BCksD05BAPB9qmhlQupUDyslvvY79KiWD95LcJlSzZBU5+nJpuyRXQlh/dxR5beORjt6VPdLGkalTnIyewBB/wqtckiNQpYvuwFAzzkZOKta0jMsEoHlr1KjHzcEc1iQyhu+c7QSw5XFT3nmz28anYmB8zLzzUTSCCIHBzjcecGi2V7mMhsAtkjknHGfzqwWxWuIlQqELEY7ZNFTx5iXaWJx7UVNhHyfdoJGGOO+cc1n3SIF6Zycir1w4b5xkgnIyMVRuFIyScYHpnFe1a54KKvl7MYyAD29KDAyuG3ZXqeake5UAKpVmwMn2px45x0GKdix0z7YmPlpIcEYYeoqF7gOwUbAoAyAOAKdfELEANxIIJHsarjbtxtAB5B71NkwIbhlZtoGeM5U1DDK1u5aMDeOQSuTntSXEyLgt8pUnvjA9TXT6J8OPEfiq1in06x/dTsFjnnYpGST1yOvQ0OcaavJ2RSaW5if2pO9yPMgjMikkOvAJJ9Pwq5J4i1C9jFpdrDbwoAQixBTkA856mq2r6Pc6Fq15YXjIbi2kKPtbK5HofTg1Do+n3ut3zwW8Mt9MwJCoASB0zz74q1VXLe+hvGaSOt8IeCL/xb9o+yLbWxBCvKRgEdifcjiuri8AXfg27ZJ57SSKR9yrCSccAgHsTVv4XeGtV0kahJfW01pCoXCzYyX9MA+1drb6wLaK5+0WaSkAhWkwSCRjI+lfOYvGSjNqOqOWpWd7LYx5psaFbR+aJI1XACtnacnj9M1zOqOqpIXiccDMg5BB+lWrDVYbiVlABUSFSo9eT9OlTa/e210kUcCLCMDcAcgjvXnU3ed2rXOR6uxg3N0ZrcF13hcFTjkDAFT+HdNhv7kJ5qRAghg+ACfTJ4zVbVGW3syqgBiMhhkjnPWud0vULi1mUF/NSPB2gckg5zXrqDcbotp9D0iGwbTInMCbhgo2SM4549Ky5I1keKRGIIyScg8elaOk62NUtFLK+9j90cHOe9VFRxI6yR+WA5A6DIz1rilF8yIUdSu7lFdlJOBkk1et9SkEEY3Y2rjAOM/jVN2SQOUdcLkHPHQdKreeIrTIJ3+g7ZqlT5t0Jxd7m3bX0UJMpGWJx15xihGju2xI/mOxJAJycdqwJ7mNmQK25uMnHtUsd4iTFtzB9oAI4H6VrCDQ7HcaNaFtMuVDQorAxu0i5IGOo968/WQWesCGOTIVxmQHnGeD+NbmlanP8A2U6kthid2DnvxWOUZNTimRAXaVS2cYIBPWs+aSbvsF9LHX63PJP5inzXiwDzwOf8ivP9fneG2cowiCn7wxxjmvR9R11ha3KNFGZJFChT0XHTFcDqOmNrO2xQxAlg0jMcAqByB+Va4K0m20VSdndnE3n2hSLmRmdJRgMSWDgdCD0//XVCWcICTuHPGRkV0PiOGe5RI1wtnaRhY9gx+JrmTKJA2MsQMcdAa+hpNHbdPYU+W3T65p3kB0aLeQGABIPJ5pY1ZiQwXsemOK1LGwDxhsDGcFR1rq5lFajbSQzSvD8WpRkrLJG4JICqCGA7HPY11PhHTJZI7iN522o5LIwA24GQOe3NN8PwC11m0doQLZWHmqpO5lJxkZIHHNem+ILzRpEzZ2awBiQzgclcHGfevLr1rtK25xznZHFLfiNtocDDbeeOR1rqvA/g/wAQ/E26Ft4W0i412XacvCv7tTjoXIwPz4rX+CPwE1D47eJwtvNJY+GbRy+oag8RVQoPKoTjLEccZ4zX6FeE20HwDZ2fhzw1YwaVpMBCr5KhWlIGCzEYJJOetd+FwLq+/JaHnVsUo6X1Pidv2IPi0NOWV9H0yGaUgHzdSjOwnnJAPbpgHNet+Af2DPB2iWNvc+N9cvNW1lxuls9LYLFFnkqGIJIHTJxX0/qcrzSIZmaXad33iR0z61VZreOIvPMYnkGQka7nP4V7cMHCPQwliG7NHj0/7IPwm1SWO3Xw7qVkVcL9p+3fOygenNa1p+xn8HtKbIsNRwOT9ovWYN+H/wCqvUrCZY7d5SjJngNLkt7delYWqX8lw5JkBXNbewi9LEuvK2pk6Z8MvhL4MkDWHg6yectgvJ85JHcgkj9K3D44tdC/daRo2nWCDIXyYghA554Arlb29CByqqXBznArmNWu/MjcyyGNMHIHGf8AP9a3jhoLZHJPEyWiZe8Z/EKa/LG6uXYqAQgYhe5wAO1eK6pqq6lftOEMbHJzgZI54wau+INSDlYlGAoAJJyfbJ71z0cnznGDzgk9TXXGCWhw1Kras2dRopQzQS5YNuBXBJIPpz2r0Sy1e8sJxJDKyqpzjJAPoTXm2jyhp4iBypyM13sMpa3AYgljknPGKbimznjPlehpL4l0y7u2n1jw7p+vSK2Va8iBCnPOOx9eQa6SP4k2McJisvD2iW8BUjyhZAA/kRXm1wC0oAXagPUHrUd2SAFVwoA4571k8PBu9jf61NaJnp6a94V1qERav4R05mcAM0A2g565wcnjtWXc/Cf4V6jE406C60UsxJFpIQAT1IB968zbUmtujHepzkHvVzw5danqNzHEhD4Y5LEk468e/NYzwVOa1WhrDGzursoeMv2bZ7fWhqfhrxWl7ZOAptLsYcAA5+Y4HSvE9e0h9P1KW1mkUzQMY3C4wccj68V9Rapbz26hZyV2jOM8ZPXpXh/j/SV+0SyxLskbJZUAJJxwcmuKeBjGL5EfQ4TG+8lI8mvI8ZUnkHHFYt6oJGdw2n+E8kV0d3AVduzd+OSKzJ4flJCgkdM//WrwqkGnsfV056J3Kent5MpR2wWPGOoFb8c67DtUuwJ4zjt3rESMKGYgg5ycDp/WtOwUHcwYAH25rllE74TNC6G2LDAjIyRyevSsO+jV+OMgcEg5FbE4VkADHcoO4Zzx2qndRHauAE3H05PrUWszsUrnHzWg3uc4GeeOfrURiEUhBBKnofwroZrAtu43qQT05x6VTFgZt58snAJVQOenStEwaRhy229gAATnoRQUKgnAAOMHOent2rUls2yjOgGRnB4IPHFRXNqqsM/dOAMKTg1VzLS5RtyckZOCepGO9W5Tt4xgA5OSTT/svlsRyTjimSg4IGSQO/SsWrsqLsK7lhu65PHYYxVdju575xx2p4ZlByQQBjaM1UaYOAq55yCBx+NLlsypO6H3DmMFeMY7niqg3MwHBywJOeAKJSsj7WGR05NV7jfkBTjt14puJg5WJ7qZN23lccdMGq0sin7rBjnjB5NIJSysG+c5xk9ahlkXCMF2hRg8ZJNOxnJitt835c4HIBOBTJmUTRtIAVRt45IGcU13AbI5HGfWmSOGkAIH48nH0ql5kcyW5b+0q7xnI5PPHH4Uxvnyc5BGeAeeaqq/z+wOBjjimS3LYHyj14bjGe9NRvoim76k11ciI5MZRCcluuKo3kyrEXQqW6gjrimX92PIcOyjcSAuTjms5VZiCrfKByoxg1qk0tTnbAsbheSVzyRWhZ2oYkvzyMc0yK2YRq3BPUDHGK1rS0CruGDxj2zRJ2RUVcmhtVixxtw2flOe2KtZRSARwRzk859aWGNFQ4DA9QfelDeZy3Ueo61zSep1JWEVQuO5578YFULtmfsOARjNXZ+F6jJHGB0FZV3IwBUDt97PSqW4MwtQlCM6g5Yc9Rg1ycvM5wBkk5GCQD1rqdZCuoxtIGMtgE5FZXhvR5PEOvR2UY2ICTLJJgBVxnj616FBdDysXJRjc9A+FlrLbaes0sgZ3JOxQQMY45rtdStvtOnugXft+YJ3OOn9aLC0tNNsIILWBEKKAeufrWnbQiVSxGQAe+M5r3oJKOp8VKq3Pmfc801VZDJBI5IG3gbhwfcCsa7ufMt8KVADEBTk7uP5V1fiXS2N46xKu/gLz8vJx1rl9V0drZkXzSHGVPlnOfeuCrFpvQ+pw1TnpqRQ0yOS7u4kjAAdguQDjP8AhXS363ViXihcmRP3asAcYA7cVJpNlBp+nmcpsl2grv4bPrxU1zdQRWbyyFnmkI24bBAHUkEe4/Kufc7kk9TJ0C1nsjM0pcl2LEkk9+B+gp+pXNxf6qHVR5QBUc46YwMVJLqbTxR7TtReNzep/KltY2hcFR5kjnIPTnGKLFpWVkPCRwRl5UV9vQbiOeoqPzXncoz4CkkKOhB5x+tVteuDG4t2bL7tzZI+XIBxx3o0ycSwyszFnA4GQMY6k/hUvuO2lyQBBGWGAFJGSc55/wD10xhHp2bkOjMVICrncpzkHPT0qNZBOBmI4GZCEXOMc4J/Wq89wk9y6gApwy4PIyOh/SpIKUOoMs7BgdzANnkckn1q5b3TzzbxtwoJA7k8/wCfwqGDT5SzPIp2dRu5GKsLGI8KqhQAT8vpmtOlyty1ptsgR5bh2jL4AVSO31qGe6EkpWPBAwOPTt/WobjzZI3gRmQsvDryRyKu2VukMAG4uyDBJGSSO5PrUW1DYiFq9wrwQ4DDDHcce561GsWCGIwQTk54Iq3JMUR5F6k4z2+lVCTJFtUfNnPFUPYgtY2NyzhQVxgZ9+9ToUIZv4hnHXnFQ26MJTGASF69xjvU80dvDEsEUyCUkuwUHIBPqeOaNxNXEgdrjGRgk4x6gf8A1sUO2yXacZU4zmms5jlDRqoAxwxOOnJ4qPDgh2Xg8nHIBqHdqwJWI3VTu55JJzzmqUjAMcjOBy3tVyZ8I2MA9s1nyt5j43ABjg+n+etZtBbueqfs73MjX+pWZb5IpVukUDgggDJI96+jL6TGyNQUZgSHYZB5/wDr14H+zzDawaTqlykiR6i84tmjX5v3QAIx6c/zr3y523siun/LIZVAcYHHBrxq6tN2Kha2hJLFthO0AuVG5+AcZyf5VLOyxRfOCCenc+vbipZAZLfDqM8Egc5HpVa4Zpk2qpLbSdoByB24rKO9mWn0INonheXzQRuOFzk8cVVeF4MSbxvJDdc8ZH5VasYljSCNQACcEHufU0+W1M986MuwLxkY5FJ7iEa9cbhKFZnyAQTwO1Rwwb4XcMQxGCQec8UMy7AUOcHGCOcg4NNhQEuo3AOwB2npnqRUX7gUr3V2kAhz82Bjcmcc88/StLSdNNxMJZGYKQQAQQc84IqhrGnfYpIpgheLdnOMnkeo+taWmXrG2MjkkgkBTxgdv0pva6HdsmupEs4pBt4Y7nbGSCBUO3bHCfmCuM9OcEVM5N8XcKDgnaQM8cf/AF6pyXDMsEZC70Ugup7Z4yKBtaaiW0gdW+8pCsDkk4P0punFEcohyynB55z1qW3XEIyQWPUgcioIgLeWbHGTuBAwSSOaAV0ia6IlniLkhVO4gHqcjrSXhMuXQkNznB5ApW/c26P98yYHuDSAKxPbjA4oWgrtkc0appkCBnAQAk4yc5yenWrEJHlc8AAHpj0qn5yS3JCNvjjOMKCBkj1rRG0wGIjLqAcY7HmiQalOYpFeRM3CE5+Xkj/PFXQfNVllcSYYlcDHy+/4mqepxBgWAMYAACkYzUNpdN5eHwOMD1pJDEnPnTSEFmi6DI7jjFTw3DW9sAwAXJAwcHmovLVVKLjGcnLcZPJqKf55CpwQeBjkAVo0irJIWcqcFphgk4znpminrEERVVRgDvRUEnyX9qS5yxJBJHy9B+dVprhZGIRTjoccj86piNw4JztzyvarKyCPMIb5Rg9MYNey00eBbqisQAxO3LN6deKV23IRgsSeCTgjFW57fGGGCcZzjn3qqyqH5POfXnOKpbFDXddoxyxwDk9f85pjAFtoYDHvzTHGwZ7+46U0MSDuwDwQalq2rG0Q3dk0hIVio6bsA59a948BeL7qw8F6ciSFhbKUIY5G8E847cGvD2VX2qOcjORzXdfDxZ7bSprSZ4yvmGUbMnIJOAT681xY2CnTManmcz4neW61m9llxmSUsCoJ4Izz+JNdH8Jbmbw/qV7dRAeZJB5Rc8YG4E49+BWX4vszFrgdeVlUZYjGCM9AOKu+DfnvxGWbeQQOMAHHU59v51grSw9ri5k42R6g3jrzZWtPNEjk+ZkcHOOpNRXF691ZuwAL4wQCOB3ya4qWRre8OXCELkc5J5xWory7HRmyAcAjOCPWvH9it0Z20KDZ09JVjAQu5cMRnknn+tSRXcIZ2WJXGACc4APNU9Tuf3mRIAFwCvBBrOu7lUhMhchQMkJ6e+K6o0Fo0CV9UbVvFHqoELSiDOcE8/hXP6tZLpl6yQT7zjIYDGT7e1WNOeaSVfLy2SQcHngVr3tpJfwIoIhcAZbAJ4z/AI12x90rVFKx1Ca6hDPME8sAYU4J+v5VYXUpogztJ5q9cdDjOeveqDWstnvQlJHABDEgGoCzeXtLYfqe4FS4czvYS1ZYOtx+co8rciuW+969c/nUV1qLW8rDIk5BI3ZABHQfSsC9hMBGG5YEsAcDNRWTqGPAIIJPXrWyppI0draHR6bctc3TZBB6jnAxWrNGA5O4q5AAPOKxPD8waQrglxwAc469Kt67JckyQ+Sok3gqATgL3P1rNx7GaV9zodClijsZo2kw7tkDGR1/ShxtnJyCOxA6fSs/TFwNqLjaAcdcj3q40oQgSbY9ucFj3z0rnlFO4mlsWrmVfkO4uqjGT1PvWGVeSZ9nBOQSOoFaJZrhHxwCp54qKzC4YZyWOS3ToMY/SijDkbaJSadzF1DTJbm0ktYI5JHZSCVBO0Vm2vh57NHWfahbJClce/8AWu6ihUQyGJsNIMEkkHHoKwr4Sx2rhpFMjSFQApO0DocnvXoUqjk+VG0ZqzOW1KBYLgxDBcAE7f5VXsprpbpNj4ToVdtqg5Ardv7a3t4vM8wS3chByqE7AeAD789qyEsonDxPPGzLknkZODzgZr1YwclZo15ro77T1t7+2iZFZJYWyTg4fjGc8Zr0L4c/CzU/jV4ptfD+mXE1paRENqF6i4WFD1GTxkjNcX8O/h9r/jLWdH0rQLWW9kvZPJWTy2Cw5/iY4xgD3r9HPhD8D/8AhSfgaXQ7AtqGrXknm398q7fMc87QTzgZx+FKjgHKqnLY8fEzkovl3GW1lpngTwzY+FfDilNJsIxGZGxvuJAMF3IHJJrN+0nzCysCeo7bSOf6frXTXPg29D+ZOoQFiSFOc9KrvpdraAtNKsKqTkvgDpX2FOFOEVGJ8vONWcuZnTQXTXelxOVKs6AZB6nGKsJH5exQigKPvMcsfqP89ay9OnhlsB5MolhVgBg5POf8K1rK3USmVjuIHHU4FQ0uh6FOTsrkPiG68q3S27tgkDg1yGqXEFhEfMl2gDIBNdB4nuINKhkv7xiTnCxk4OMdR7V4d4i8RT6xLM8G4p0Cj0oSCo7K5uX3ixWJ8oqRz9SK5PxL4oHkMqR5JAGOvNZLSS2w2kEEHgdfrXP6teGWVskg/nW6R58psiubxppX3AYIyMHPPvUUTsWAJGe+agLK3C5I9SMc0qJls8468d6rU55N9Do9FbEqkZIyAfau7t2RIF3OSW4UemPWvPNGlZXHGAe+eldnYSFwDnGB1I6etLqRpuXp15DHqDgVj3+XJIyQpPbHNbUrbkCnn3H86o3CgnB56dO9WPcxFtHuMYXnOcnoa9J8AaKmnwNKoIlzk88YI5xXKwRAgAD5uxI4ru9DljtNOQNkPt2seSKiV+hrGOtxniPTpLu3eRflCHB5z/8ArrzHxfoYELMqoJCpDMBgkYr2K4UT2bYY5I9OOnWuH1TSrqS1kZMTOisDjBOCCMY+lKPY6uflsfNmsaa9lI/3ChGAScnmufaJlYYAJBHfqK9X17w8ZTJHJEpGQBznnH/6q8+1rTG0mZI2RgZFJUlTjH1xgfjXk4zDfaifUZdmCm1TmYsturOWGS2eg6VLYW7bjjaAeMZqRo13kKADgZwT6VYt4gmCuQAcnHpXzsotNpn1aqJPQkOnIpeTCBmwC3IJFRz24YEx5O1cgMOMDrWwLZfJA7Adx7VAyRzqkao0Rxg5PJx3rGUTsp1G2Y8VkXhclxuyAF6cHrTzZIAQo+dR0Hp9a1GKHaCAu0YJOACe1VJWc78cYIGQRyM01GyudHPd2Ofv7bj7uBnvzj8aypCIi6qcZx3zzW7qQChlbhsk8E4xWLIgGTkg+hGaGSu5XMW7JY9BkHOaqMMg859AAauzE+WMAtwPpWfPmORRwe5AOKkopXJdF6bG785qggYsXIA7Yz1NXpSJC4Ax82DnPX05qF41hUhVY5HTPel1M5PUrNMZJGbYABx8vNMlcMQwGT78YpMEP0IPTr0puThuQMnHPr60yWNYgfOTnt6CqlzI2RhuQQeOtTzNuVhwRjB+vrVC4fMoIG0Dj60JGLYgd3Y4cKQc49faq8speQODg5wT6ClL/Mx2AY/izULyZHGCM9BxVpGLlqWPNyOH5x+FVbi+VIyCA5Y87R9001rhQTjAIBIye9ZpHmSEHIy3ROc5rSKS1E23sybyxOx3YIHPzcVoWtoEJ+bduUDgcA+lNtoY2AGOM7TkZ/GtaCAImVyOxFEmi4pvcW0tmWJCAMj5SCM1qIioowo28DAGKpQDDAAE9ef61ctI3XAkfJ64X0rGUjpikOUFeOuDkcmmudvG4k5ycDgCpZhjBxxk/lUTg4OAORxWLWtzQhkfAAHOP84rLv8AmJhg465z0rQuHCqATzkAmsfUpcYCYIJwcnHetIrXQibsjCvmQRurEBQC3OADgdye3Su9+HfhhbLTnvZS7y3GGVtwA284GMf5zXL6FoQ8Qauigq8MbbZVblSPQ/lXsAihtYhHEixxqNqqOgA7CvawtJt3Z8hmWJekIsh+9xgKCeuOavaaRCoVsuM84HUHtWeFIfOcEn1zWpYxBVyxIOfwr17JaHzc7yjoZPiy1WKIMq4GQuRwOTx/OvP9Sg86+VDGxjVA5cPjkHGK9W121S50+VGYbgNyseeRyBxXF2Ni908sSCN5/LO0uOOvQe/+FYVYp7HtZfX5FaRjStG9rhuqkDk85PaqE5Wab5lyqgjkHH0rT1G2khslt2iaORJSHZlySeMfhWYYdmIzMXlk4RQpPWvNasfTxmtLbMGtkaCJnQPFkME9gatJqQXU1jiUmKKIsGCgDOc4Jx1o8uO2tw8hJaJegGDnvx+VMt7xWt2KopLHk45xUX7lN30Ma+eWR2lmiCM5J6A57A/XpU2iujSlCQvALbRzjvVq6Yz3Eck4Uoy42AY6dOlL9pS0s1RYyZZWA+RRwvPOaNLBfSxWlu2FxNHbgGDJAYEhivQUzTLcRmRmXOTxkcECpYLV3uQqsoGwjOOc571p3EYgWKNFXaDhsnknvSFdbGfMJhbujspLkkbB0X3xUdmFdgnBKjJyT09as3RcK5UkMY9oXIHJ96jhgEEYJY5IwDnJHr+FPoNbjp9qEFB85754qNJBbAlCAS2eeQcnmq99NGksQ3EOxIBGccUpBIGEZsDPGMZoWxct9CWeRp02pgAknpgdTiq8VyPLMankZ69z3xVhY8oZHZQoB25HcDkfrVOGMuoDbT2DAYJz/kVm73E+xJBujYlSQ4OMsM56GnujyTvLIqEscjHQ89PpSiHy8HoAMnJzjHeobi5DgRo6vgZ4HI5poNiUQrLIBkKmeee3NMMyldi9vc02KJpUcLvJyQADxjGc8UI32eOQHOWXICjPOaoNdyObgNgHIOPaqDKWkAPXPrzj6VcuGAi4LKxGctWegkuZ44osebMwiDOflBY4yT6c1lJdSb6XPVf2d9In1PV7m/COts8gQxkBQ56Fge/avo2J/LNyhDAqxQc9CD0PqK5b4aeGtP8AAsGmeG/tEBu4YBK7xHPJAJOT1GcCusilM9pdoAwkeTO7AOeTk5rwqk25O5VPTQt28qMioeTjLcY/Wo4CUluZQWCogGQOcE4IH50Ij27Hpgqc5xgnFVS7MHJ4QgDA4GPf8ax1bNbdxzxRtbyBWdXHMbYOOPWpbBjLIjtjOdoYHgmlitlMKggMCSTz1qvZxmLfEFPGWOOfXP6Chsd7jNWH2a5iWEeYzMC2OgGeT/KnGMLI12gEroBwSAAfpTxsuJWIkGFGDzyRVe4TIlT+DoR/SklfQC1q7PqFvHCAseQSoIOCO9VY2WzilMgVY1XBOTjp1qFX8p0J2ugXA3EjHHao7hDeRmADPmgA4BIA75FUkkrBsaGmM0FqzlsMQduM4x2xVeXCojk/M3B6A9fSr6R+XtDBv3YA54HGOgqrdwySXkUhTEABByRuzxg/SlbUB9q6vC+wgsTk55NRvGEUE/MzHkn09qILgQhwFyc4yQfx/pT7hdjoV2ncA3Bz1/lQA+SRY4QBgE4wc9abCCSoPBIznGcVHLiYIGAU4z19PSnK4Kt8xA6Aj0qhNDLpRYZ2lTkkZQkj2OMelLaP9mWJ5nY/MAQFzkYHegk3CECMHaATjvzjNOuEXmOVtm1d67eTn0x+VJj8ixe25mYtgjcM/Nxx2rMsGWS4IznGQT14zjNb1gkb6fiQs0qAljjnGMjGa5zTb17RWkceX5jH5HxkZJNQimtNCxcOIpjHE24BsFiQP0pjxnYjEnBJAPbilUDaXwDvOSB1zxU2qSKILSNcEhySpBO3I55qldk77haRpOGRs5XB49//ANVFU7zdGEkDKu8kYx6Y/wAaKA0PkqTDLtYYdhwOmKbcYigOwgvkAHGeKjdmDliSe3XrSNMDFvbnBwADn+Vey7t3PCGRSvJmPODjPeoZ2DOcjBB696VbQFzIu5ST83NRXBCsducjjJNbJIpMDONo3ZBzgVGW81ipKnuMnHFQSXeXClATj8qkhnXAJQAZz05puJVi/EgVF2rtBGQR2re8N6ydLuGN022CQbMAY5yMH/PrXNfbowy9WBOMAdKuRKL6WOCG4MQIIyF3enrXJWpqSaexnKN1qeuvocet2ct1HGHCAMQCDgHv/wDqrH07w+tpeR3DMUC5CkHJJz3FaHhkutsI2OQMq3JG7GD/AFrSkhRXOPukkgZ6c/8A66+fTcG4J6HK1y7HOXUCXepqJEDIzckDBwOo+lad3KqW6F0AO3auCOnqazNblew1GJo8eWzHJI7EHnP5VQN87wBWZd23A46nmtIx0BaopavuilJXkHrxxWFe3mYWjwDu4K5xW1qiSKibn3uwB4HArnbli7FWXLrnkjHFd1NDjoXbGSS5uECuyMCSMHGOMcV2+j+Xb28ETyPLKwIO8csR/wDrrzWCRl2MGw4bPtgV6N4eu457O2lwHVflwhxzk85/GrqR6ocr2LOqaSqoJJIgZMAjjOB71zV1aSiR5VGACcDGBXdb1uBtVQEIwcnnvWXLDDudSdgyRya51Jp6kpNbnC3cyNFmQMHzgkgY6Vi2zr5u1CSCcgjjvXp58MW9zGjyofLkJVto5UY4I9a4K50JtIvZVuA727sSrhTkAnpx+FdUWmrGt09DqtGMdlEs7RJJcYIG4cDIxn688Vat7U3KA/MUACnI5xjrms+wUeUhyAigAbuD04rYtbkwK46ZH3T3rCd+g20tbFm3soLBi2MEYBBPJFc/qlwZJd2ByxIGcjGa1I7r7Q07mQEsAASOQAf/ANdZd7bDaWjYMxJKAn5mOeAB3qKNOcpaoxur6iWupv5RjycAknIyfatSwDMQwCFwwJVuBj/Peu7+Ev7LfxI+Kd3Fcab4ekstMeMn+0NSYww89wDy3TsK+t/Af/BPfwtpeLrxnqsutXasClrp+YIUAA+Unktk59Ote3DBvZoxnO+qPirSbC6vZIvsVkL6UscKh6H0zXZeFv2Xfif45mkuLXwjdIjkCNryQQwZzyd5PIHHQV+lHhrwb4P8BpFb6J4esrFY8bZREpcEccMcn9RW5qGvleUfK46A4rspYFQfNYx9olrc+J/A/wDwTUur9WuvHviuO0Z3Dmz0YFunYu2McY6A19A+Bf2R/g/8NX87T/CsWo3gHNzqbG4Yn3DHHr2r0G4119pYHLdsnGaz59adl3E5PORnIr0I0bbkuvpobcNzY+H7byNK0+z0+EdI7WFYgPoAMfpVWXxVJIr7mMfOcGuaudTJJwQR19KybzUccMSSwJB7cV0qml0OWdVnR3Gub1IyM9fm6ZrmtavY7hwXt42Un5gTx064qjLfvIoIHy465rLur9RG7sCeMHBzgV0RTucE5LcveGvEdve39zYKoiMaiQAgcjOMiuyR2j0x3jJSSXKB1JBA9BXkulXMNl4jimJMQmHlE8Djr/SvVNOdV0/zyikIhYbunIIBrS3cwpz1seYeOLaT7WC17OGjJG2Qlw3HQk9vp61wE2vCJnBiVCDgEDI4/lXY+N7xleRiRuY855JBPUV5hqzlt4C7hzjBxk+taEVJX6kd7r813KSwPBIB9vWsC+kYuTjd0Hy9ck1PFcGNmLYJB6H0qjdOJGMgPzM2CgBxj1zWi2OGTJItwyrHnP0q3GhAyckdDVOBdpyTkk+lX4jtbjn1zVBpY0LFfKLc4JHHPSuq0qYpCVYlieBgcVyVs2ZDkA88c9K6TTWZeCQeAPpUdSGdApDccdqr3O1WIOA3JA7mpIpCwXGCx44ouUj3EsGZxkfU1YJjIbgecgUMSBnp6V2Xh4/aID5pIBORx19q5i2mWNMxgKO5xk10nh5zISmcjJNQ0bRlqdBIgdCBwoH51iXUKwK5UYz3PHFbmfLjJOSMY6Vyuuam7TGMDAHT3oinc2drXZny+Fba9uZCCHWQg5HABx6fnUHizwvp2o6Gmkxuj3UkmA0SgtGMc5Pof6Uq60bbjkjqVxwfanaM+iW11LLBb/ZJpXMjyYLnJHck8Y5/OrlDm3MViFTd1oz5+8d+CbnwnrMiSYlhfBWRCcYA6H0xWBZEyPvT94eRgHIx7etfZOjeEdI8UCaK/WO70sgiVhgMpIPTv618vfEnwfbeE9cuLaxJuLBJCsLqNhCg8ZxyTXi4rCp+/FH1mXZg6q5aj1MuN2KguSTjOD1qCWeRZSrKYxjIIA79KrR3mHRGXIwckntiq91qiu7lVKdF29enQgmvnpK100fW0qiaLE19HJB94kKQcEAHIBHTr1rMuL9olVJQS2wE4GCMnuPWs651BpnEHnKCvzBlwpIznnPWqVxcxuXccM5yTnJPb1rNuyO2L6li+nbY772Ow856kHtWaZgSWJxkDHpim3GoI2CchSMEDqfc1QkuVA4AK5655rF3bN4y7l1rhMcNxnGAKq3LKwJ28dA2Dnn/APVUf2tFAXpzwRzVG4uSCWDMCTgD8aoJStoPkBKkEngn86qSygjdnBBxzU0c+AeASScnNV7mTGeMA0LTcxd90QS8vkHnr1quZQJACQCTyP8A61PklBYHqMemaq3SgOWUkqQDkjBBrRWZMnbUimlbIG7kcc9KrMckhjuPXjoBTHkbKbvvZ7kc1HLJsDfNnIycdatROfnu9RJmAUkMCPrVWSbYpKnHoD3omnXO0LvGASD16VEIxPtJITnirskZy1d0MyWJLZzjpirUEagjPygjgj1FSQ25EgDAkeuO1XI4FDAc4z6dKzckbRjoWbKIFccY69OasRqrkBW554p0SFVKnIBBAIHNWoIQqg8ZxzxzWLZvFDIrcIQScnnvV6NgpGAMHGWPbio/ukD2yKki3HoeB6isnc3WhDIQ3ygE++aimIwRntjGeatuwjbGM57jrWfduqKzMSVHPPBoTbY7soXJWDZGeQOBzkk9ayp28yRV3bW4wDyTz2rQvJRIpZJFA4IHQfrW54I0GS7uPt1zEQqkiMsRjnHIFdtCnzy0PLxldUKbbZ0HhLw8mk6arFhvkJkIRcEFiTgnuea2Cdh7H2NWWDGXH3eAPlGM4qtJtQ8E5PqK+jpQ5VZHwk6jqy5pFGbPmqQcevaui0+LzLZNzZA4APWubcGWYKck7gQOlddp0YMC8A44BHI461stWcs3YzdSBMZjTC7gRnGeCMVyBhksJla3UlopASM+nB/Sux1N1e/SMcrjGO9c1q0ItLyYJkoDuPPJ4qZrQ3oytsa/iLSv7XsfMtVaOV4wTMwz83cn9a82vLSe3u3lYKfLb5WwV3Af5Nen+HJ2msktpCCyg55yMdQKyfFnh1dUheAySQg52tG2CpIrklST1Paw+Kakoy2PJTcXF5emNMEOcYBJIyOBWw9mbO5NohDSFVY7DkdBxnp3NV5fC9x4bvit4u9xH5kcinBPQ4z0JrY021dI2nkVSXDDkjIAPWuKUWnofRU3GcbplJrOKEBpCzFW4XPOcHio5hJKY1UEEZCjHQAc5pbx43YArufzAQc5A9c/pVd70yK8aN/qyWO04OCcVnqW9EXNOjWAOWYlsHgcnOM80m0LnOQ7nceeQcfyqOzlMcjDjDg84ycgYokYhtsZDNjksKClYr3AeWcs3Rccc80+4uFdcsREoAAI6H2NS3TyCAKh2AAFsAdveqaxm5i2ucEnIOByM9KewWJbu6sYpUaRlQYAIbuenHtTxdRJtRY1lZh1yQVH0qIaSs0RZuWQEkZGCM8dfenS2awKZMgZ7gHJPGTmkSOlaCSAx4Dgk5XuOKpxIY7RZiu1A23Hp+PSnWMBukfZkAkg7xjgd80l5bxmGJd5aONiQATgn6VOpdupEbh5iVjJQbhncM5B685qSJY/tLbj8i5HT27c1Xs3kkuiGGVPHTH0qzOGhYDr+lUJ9hIL1UZtrBCwIxjA6UwTJH8uNvAJJPOaVIy0mdqgEEgg55qGYgynbGFJAzg55HepuCZBczfL1yCTwRmqDCIo5l3hANxKHGCOQc9hV+VDtJHBweoqTw3oc/ibxPpWjxLG5upwXR+A0a4Lg+xAA/Gsajsrg3ZHf/AzTdc1TxamoxR3VxD5H2drueVtu3BbC5GD2GfYV9M6QzWyGKQKJs7iM5wc/wCfyqWDT7XQNOMFqsMEEZCxwW4wu3bjOR+VQad/pMhnAJ25TBXPf1rwqknN3tYmF9yzdyNfSskojYbxnaAMD34qC7t40u8xrgbduFYkAD2Jq6xA8xt2AQABgHnIqqmZZH3A7VJ2kdSKi9ka37iwKVgKsccZOBnHvUenMDLIrNh2yRkY4780R4M5X0+8SCQPQZ/Oo7UodQLocIqlAcEDOaaVykQ3am01QJv/AHbKG+QgjoDg9weauMEWIOMEuueOevr71SnULdyxyKQQwUknqCM5FMV8zxpuKxE4/D60OLTugbIby3Z4MKxJzkNipLBhZFC6scLg7jyxNaUsCxZQFTtHUHOe4qk6Mqh2TzASQB6UdB7l9pBJGWGQGOOcnAqCSTa+/J24CngnHv8AypFkMVsI+FGQTnsAef0z+VVri6KQuBgAkAE9DzyKQE077iIo22oGByvpjnNJIwifLkAYAHbinIRawSYUb5MAjrxUcoPlEEZdhkZ6D2oJvcfcSM6GOPkAZHHP51YkjDQR7FMaLHhjnOT6mooseWF6lgep/lUrMY7YxEghlwQDyB/n+VNMq3Ug00vMiqcmQHnB4wDTb7J1CJgcsEORjjIx3o09xEY1AyozuYHk/wCcU2RlkuGcbsZwA3XHpSbKXctSXG224cl3yGU8D8CDms/U9PS4SzjRRsQgncTnjJznvWhp1o07GSSMEAnAA54x/jWfeXqTzyJGrAKxjJ6c+lJCbuTTSJy+U2ggAZGD+FNnPk2zMxQOSTkHAAPTj8aVLWONrRFAaVwRgDIGPU+/9KfqLG4uDCY95wBnIIUDHOKpCFO2KOMFdxI64opzSHcUAGE4BzjNFMD44kI2BSuTng1Snn8shCAoBzgdetam5CQ8iYQEgH3rHkBmmDNtwThexr2lY8FJkq3nlKQSAuec1nzAtI3TCnOQc1Zmtiq/NhlYZHeqynynyQDxkjtWisaWsRrbu53g4BOBngU8CKFixYuOpVT6dcYpd4cscEg5IXJAqWztI7t3SS4+zAKdoC7gx4wD7U5SSV2NkKL9oUFMqJGG31Az0rr9B8KX9z9mkUmOJySGUA5Ge1b2g/DyO+020lmuojH5oDpGoLjgnIB4x75r03w14bl0CzDwwPPaxjMU7gHb3AIFeRicUoxdjGc3FWRm6XpclvK63Mg2eXlSi45xjB984rI1qeSBS6EDA6nkdTWjrevNPdmUs2BkEAbQTnmuavLuS7hPmAk8kAH3ryKUnVd2jk5r7mXq+oyTRBnYb1GfUVn2+pmeTLJggcHGBwKqXEhilIYEgnGDnnkVHY2yQ3kuwuUd9yhiTjpxXo8llqaaJFvULrByfml2jPPA61iXPORyeTkZ5rWvrfarsxYy5ORjGPSslYnZVyw3nkjuDXRTSaCOpUiuUfARgQSQCBk5xXVeF9REcRiLl3UghcAHBJ7D6Vyb2z2Mo3qUX72AMZJ71r6ZlHEqsBkAFiMnGRWsldGuljuZdSe3IBAJz64NVjfMWLeQJTJwRnAxVOSRZSdjE46A8EmtCJJIrcEBQSoIBYEg++Olc3LYhablmC+cumzZAiAAoCWBFSeILM3Von2eFpWA3EgcknGB/n1qKxskuJFLKSePuNwDWyLUWquyTLCy4O2VydwzzgdDQrp6Epq+pw+nXUrXRhuYWjTzBGu1ck5Gefoa3JYDayCJ22vgBdwPPBPHrwO1df8ADT4IeLPizrJtvDenLehZczXbbooYgTnlyMZ+lfefwV/Y/wDC3wuiTU/EAj8T+I2AYtcANBAQAMIpHOMdSPw716VPCyqNNhVnG2jPj/4KfsmePfjFHa6mI38PaC2Q15qSbWcZIzGmMnjoSAOnNfavwr/ZG+HfwnMN5JYjxDrUY/4/tRQPtPcqh4H456dq9dvdUEEYRAI4wBtRMDAHQYHbHasG51ljvIbn34H0r2aOFUEcDqJG7d6rtj2RYjjXACqMDjsAO1YNxqjpINrgZzkEk55qhdam0iMRhfUA/nWHPqjISB0yeTXoRglockql9bm1dakwBIIIz1rNm1bzomC/eX3qjJeiWI8jPXPaufGorbXoWUhPm4OcAg1tGKOSpUa1RvNrG8upbJXsKqtqfz88g9jxXN3uqiK5CK2DnPHcZoe9DgNklvrT5bAql0bsupZyAoGTgYNZlxevg78sOnFUZL3AyTg4/Os+61JsbkPB4waNDOUmzWS9YoRkgHAqjdy+XvB7jj0JqnHcsTjeAcZPeodUud9sSMk49MVpFGTejMXXLmSSWIqwWSIhwe2R0z7da9J8HeJzr2iSwu+24iQAopyAM8mvH769JXuTn7xOK2/hff8Al+JxHkjzYJAyheGCqSCfpmtmrnIn710yz40nELuWJI3EE9wBXml9MXJJJXsAD2r0LxqweaR25B4IxxkV5rqEmXYr07Z6VViJyKN4+yEkYHIzxzjvzVaHAJb+E8DJ60y8diAobjuewqGzm8tvLbJJOB3qnoc/U0y2wALgqePfPpUiglhtJzjrVeASeeUwNo5Pcg1oQRMkgOMgjoaBt3LNn8mN/JI6e9dBay7AGGASRgGsNEI5wBjnPpWnaPvcfxHgcDipYjpUkwoKgDABO2nuSc4HU9M1XtiWGD8vHPvVhRubPQ+hqhat6E9vGzP0G3Izj0rrtBhSHLR8KTxmuZsYWkfajADnpzzXZaYhhs1DcsB3FT1OiCLdzKqQlicAdea4TXLsSXLbMggYxjpXX6ncCC0LcFuCAcY75rzrUmaW4eUn5mY4wcADA4q4LUmtNpWRVkuWIIzknuKr+Y8KlgC3BG31J4H60hddx7Fep7Vt+BdIk13xTaQs2IFBkkQnGcdOe3INdOiieVJuUkluei6PZP4W8HkzxqlzdIHIAIOSBg14X8TrCLULa5kCjzoI2lL5wpJAyPqDXt3xGv47ezQySNK8Y4jDZKnoBnvXz58T9Saw0S5YLhmQk4GASQTXDKzTue7h06bSTPn/AEDxl/bmpyWlzH9luUJjKPIF3AEjcMnoQK2NS3BGaN12Lk5fJyOnGK5C58Mx6le6VqMyiK5hZZHKDJYE8g/WvQNc0wwmWRCBC3CpjBAwOMenNfL4uCpyTfU+7wE3URweoXXkzrjhQe3XGM9aqrqO/cEZGQ4I2nJ9807UpFSWSNiBIAWAJwccgVjJOQxLHBxgbQBn/wCtXnSR7imX3feeWy5yeT2zS+cdqqvHU7T1rMNwRMMKoXbgnPIOen0qdbgsoyrKemahxsjZSLIfawYDAznn6VFI+W3ZOQM+1QM5DkdRjuf6Uecu0buvOAKmxTfceJRGC2eSCeajuJPlUnGMZqIzZY9xjAGKgmmU4Lk9ewqlFsh1OVaEdw7I4Y8oeBg4qvNJhCFclQe/WkkkLK46qc9e1UZZs54wfStFHU55TbYSMN57nP5VXkfCfNwQCeOpoBJzz3zz1NP8r1BPPNaN2WxKTZCpaVQQpAPqOanjtmYElBgEfWnoqxYbBOehGe9XI4QgC8nJyCaybbNVEXyipA3DgevSrkShCBjOcCoY4wwChgXYckc4rUgg2x78DjABrCTZ0xQvkiKPdyG69eOtSxk7RtGSe1Epby8KQM8ZNSQxY2Etzt5wcDNTzGqQ5eW9BwDkVJn5SeQQePemYHzZ6Zz1pQ4wBjJzg+lTe5SK852MGBPPJ9aoXTlk4BYdcHj8/atG4fJGeADzxzisudGuCqIjOHcKBuxwTjPv9K0guZ6GdWp7OLb2IdN0k65qcNs21IcAycHpz0IH+cV6tZWy2lrHGv3Y12qMYGKzvCumf2bYeUY1Rw7EkjJwTkcnp9K3SqhmDEkEE46CvpcLh+SPM1qfBZhiXXnZPQgcbBk8gjjHXNULpuvGQR61bnbcvQgZyBWfOTjG7GR0xzXYeYnoQWzYmG4ZGccda7DR1ItAhbau7p25rjYAyyZDcA8n0rs9CcSWWUIYk9D3NXHR6mFV6aGReKG1chQCwPGc8is/XLHCtK5wTztA7Y6Vsiz8/V3lLkMRgYGQCM1H4jic2Z3lQyqADjAPNOSuKnKzRzeiajPbTN5QChQMMRmtnUZ5dTiEm/kEEuoAyRjse3WsaxdUuHjZOOvXvWhHOQ20DI7jtWCStqdibTUjR+yWOtxPHdRIUYfeVRkduK4bxZ4budMhMtsj3MLEptTAKAnqeeldPDO1rOE4QMcDjitmJn+bhWJ7Y6j0qfZqWh208VOk99DwqSaEO0XmBpSCQityMcHIHPpWlb6aNPsTNcQEO+NrhSVwM4Bz65r3Lwl4e0bTLu51X7DCLllKhmjBAyQSRkVD4nvdP16Em8gS5iYYwFAwM8cAe1c/sV3PUWY7K2h4XGTI7NgRjtgfrT96GAlgodmJDZwcYxj9K6XWPCUSCQ2DfZ1Y58sYwBxwO9c8bKVcGQcqc9RgjPNcs6TWqPUp141FdMgvMXFsYxKoUgHdx0x0qG1dPLQpgoAMcYxUMaAMzSN8uCQAenOAP0qeNXKooGSxAAA5A7GsWmtzov1JBG1wxQMV7HHGfzqvqitcN5G8oAQQc8ZGP54qeUmFiod96rjBI6k1Vu4nkkTzSuSB91s5yKSZadx8V0I8IC2cENgccmorvLW/lRoBg8seuPX86hWPyiASAmMnn0qR0e5QADKbhypIyOuD7UwbEsopIFSRwSoQkhV5Jzxg/hSF3vwJ2QoGJBVmBIxjOccU6aSSSVwoVEJwFwQAKLy3ZbfyoCFDEE7eueM1O4JdRNwRiAeSOABUErA+3TGRzREAhlaRsBVAUhcktkcZ7cZppKMSWYHocDg88fzosRr0CSNihPPHI4xkVrfDW41uw+JGgz6Db/a7uOf94jLwI2GHP4CsaYFU+bKSLyMtkfpXafAXWF0b4qWnmRQ3Fte272zeYSArHJBHfuaxq6RYN+7qfRQv9U1nxBc3ESxDSIgYYxnJdwfmJxwMHiuisMpHgcDOcA9z3qCxWHwzarZ2saW9uXfaqqCNzEk/XJp9lcR26HoQSeAcnNeBK9zSK0uS374iQBipNEYCRk7DjAyc8kmo752cDaXD4AZcDA5xUUErNEqDLcnLOcnjp/WhrQq1yYSARTuBhSMYzjmoo/liCnny2wB17ZzUgyICg9cncRiq2nTG6MkbKA+Tkj64pLQtWsLdObiZGDb3UjJx2x3pLuLdKQgIRQO3Ge9PkZYbhlK9F645HOKUNhCrPglsEEYODVtoTC3YurbecEiql4pjaEfMUZxk5wBzn+lAY2+YwrZfJHHbpkmrdxbxPYwA5Dg5Oehx0qB6IuSxRTGTeo8sqQOeOh6e9c3cS/Z4XDAON4UEdRkjFar3Lmym5HA4Hr+NR26RyKgCFVDBjgZGcc8/WrtoK/QnuoHMSqCoYEEsBxjuOajupvlARdpUgEkcdqlllCuQM4GPvVUkBuN43EFsEqDj2zWaLt1Lelh7mXc8iBIlJAx1yegNMvXPmvLH0UgHI9P/ANdSac6RW8tu7AGJeCMZ69T+tR3UkaWhQN5jkHpxk+tG7ITuR28OLVpUXJzkjIHU0kEIPmyEYO7jn8qg0rMsZViwGCDntVySdYt4Rd5UZORxVOOuo07IcmpGNDFG2HJIAB9etUYrERQOVXaxlMjepJOck1Lotu9xeuSpZlG8HHAHPFPvrvyLgQplmlGTnkD1/nUuy2AnhbE0DKg+ZScg85H/AOuidd11GytgEjcOM4xUccP2VgAWbGcEg9sZH60ocu24cDrk81JSdncbdi3aXJy/vmirdmLWNXMyMXY54xRVj5j4xu2aZ0VFGzGCckZP0qjcSfPkLtROOo596uvIY142uRyRmsy7nRj8yMCcAY9a92MTwuWxPKGeMA8DAI4zxWfcKrg84xye2KvwOskSmNsjHqQTUFzHtDkKcYHDc81pYtJdSoclQeAOg5zxW3oVsbiQxb4wWIIz16etYhBHfGckcYrb8O2aebFK4d0fGQDg4z1zWNXRMzk0j1Dw5pf9iz2xlvGngwFaN1POeevYc16DJZNbW8v2e4b7NlWYBiVOR09PauJ0p4T5ZRZihUZic7gOex68iuik1MrbMkWUiK58vOB+Ir5muuZ2OOcr6I5bXlSGTHQcE4GO9YzyB0LA4GdpGeRVjxPeM4ViVQsQTkkgYI/wrItJQEwSSrck8HmtqFLlSJS7mffIGmIGCRnk96l0mfyUclQRxgkjP4VNf/NAEDqfmyDjkVk75o2Mkm0YOBjnOK7uVtWNNNi3qtxG80mFKux3Els+lYcmEuAzOcZGG9+asyXJlLMSCWJznrimogkcJuUE5PIyDW0YtI0jFFlYI7xQHVpWb5S+eAPbNWFsY7OMJklCucN2I+lS6Zp8+8kMQhIBG0Hj1GelSalA15I3mSO5jbKZwAABjt/WrKukVbaYwzks2QTkflxWhb3DSI7qAhZgS2OePx6ViLEZMk4IQfT+dekfBv4UeJPjN4ni0Pw1aSXBADXV4y4ht0PdycDIyOM59q0hTc3YxnJWug8IaLeanq0UNjaSXt7MFMUFuhZnJOBgdO5596+yPg9+xRda0sWq/EVFs4FkEkOmxNmYqDkB2BwAe4Az/OvdPhV8CvCfwL0e1TT9Mgv9dCKLnVpUzI7dSVznaM9MYruL3xIJWJ3bTj7vpXrUcGlaTRwTqJdSzo1hpHg/S49M0Oxg06xhGFhgQKPqT1J9zkn1qne6rycuT1xkVlXOrbgfmGMdBWRc6nvycYPQ5NerGmo7HLKpfdmjdaiA5YdccZNZVzehgzZGOmM1nXF/uQ7WznIz3FZdxqBcMnfAAOO9bpHM5XL0l+YZSckoQMYORWdeXZQsw5B5HPWs65vwyOQwOCVIzgjpzVOPUN7eSZMDBwSP5VSRjJtK5dh1oBghJAbP0xWJ42nEFmbsEkxENhSBkA571nXd21rMFdiDk4J71Ymu4tVsWikxJldpU8g8VorJ2OaUlazE1zUftMVpOuEXyl29Mk455HWq9tquIVbPzZ4UHk1gzah5Wnafp8nSFGC5HJO49PoKjhuhDchS3OMhv6UNWFCdtGdH9saRgWDZJ71BLehl8vaVIycdqoyXbMyBHxu6k/8A1qhluGK7Qyv/AAjnnn/9VJIqT0L32kqDuZQx4BpZLgLFswCGHrWLLcAnjOenTinxzu+SOCa0SMZOyM6/IMjKOQBwe1dD8KoPM8WBym8wQOx5xwykdK5bUpdsuRyBknHrxXa/B0LPqev3IjdDBbxoC4x1JBIP0rQ40/esR+OplhmO0KAAcLgnOT3rzO+w3PQHORjvXb+PL4m+ZMggA4555JrhrhyMlh2rWK01MaknzWuY90FYEZwc1QA2y9SSOlX7kEFv9odhWdu3SE++PQ0pFwfQ1tOvSWaNkRJM5DbsnHqa07eZ5ADnOeOa5rcykSIAHHHTk+1dFpt1BeW6SREkjhl5GDWaethzXYuiZ0PGAAMeta2ngmNfmwgORj3qhFFvjO7ATjH0NaNozJsRYwRn05xV7Eq3U3LQHIKgY7nqa1LWIPkDr15OKrWMW6Pey4weB0NbNlENoxgE88jmobNEl0L2mWw+QgheMkY710NtHhAck8elZVgv7z0HQVqi4EEJVunYil1OiNluYmvTAROsi5BHHauBvLrY5UAhWzjbzXS69qAuSVB2EE9T2rkJyV4HzY9K6oI4K8tCC5kVFYsCNoJyeM1698OdJfw94VfUZkU3F+MxtkAhOcfrXk+k2Ta5rEGlhN7THLqDyF6nNes+O9Wi0bSoLa1jJMUYhghz99x0xjtnmlUbtYxwsFKbl2OK8Q3K6leBjICLZiZADgO5zwfoDXg/xw1XzNNeOLaplYL8oJz2Ir1uYy2tosUwVLliXbaMlmJ5zketeBfGmeaTXILNgreWwlYxkYBx0IH1/SuSWiPbpxfNdHGTSCOykbdsRAvGCCMEdK9IWZLu1R4+eBhiQSSQOD7V5ZdX8UNo+44I545OPTmu70C9W60m0lRjtkjDBiAD+lfNZlqk0fZZRe7TOf8AFfhxHU3CKI3I2Fs8nkn8q87uLaaxdhOgCBiAwOQfxr2DVz9utSOWC5wOmSK4PV7NkUxAAKxLBCRxnr1/CvPpzTWp7c4tPTY443CPJhVJIPY1LHfKBiUgHrgHJIzwadqFtIzuGi8raBgr06e1ZVxm3aIsDl2CE7eg7E/jVuzJUpbmn9qxKwZRg5H3eRTJLwBBxyOOmMis6Xlid3zHqcnJpiuEBySfY5JNJJNl87sWpLvY42kgZ5zVR7lpS+WAKnuaJS4kOEyuOecEVAFZyvJYMM9OPxpu3QnWTJjKcjBy2M8HioHBb055PIzzUrIOFCE9sAVagso40zsJkxyOvuKnmLUe5TWIpgbcnsc1NDCwKNwQTgrnmrEVs8xOcoB9KvW9mkSgkjvyR3qHJPY6IoqJAXY7+FAAA/GlV9jlNwchiCQQQMEirZTIfaeQD+Oakgt/3JUIqkjd06E8mpb0NYx1I7a1EQD4GSTkjjn/ACa0AOFTGTjOAePzoiQMoXdnGMkAfyqVUVAifMxxkue/tispGqVtiJ87h06896sDgDGBgY6UbMHjGPpjA9KOGBAXcPyrMsFACnPHP61G7kMwBJ2n0yKfKAMggELg7eTTTKuSQuATyAeKaVwK0kh5JIQY5yOvPSt3wppWbr7Y6qWyRH8vKY7jtn/CsnT9Oe+ul3YkiRtzKRncPT869A0y1SC1VdpDdSckjB9B2r3MFh0/faPk82xnKlTgy60SAKeXY9SxyST3qtO+yQZXGOODVmR+NuAOMVSuMbgGbORx+fX9K9/ofHXbuV3mE8rbc5yQcngYqq67iwySATyRgk1e8sRScgfMMk96pkmZ2IzgcZIxUWLjJ3sV9gXGBgk45PFdD4eutkM1uykkkFWHTvnFYzpgAYJ7YH860NPUW80Ts+Bgjg9uKFHUJK6Nna1vJ5oUsRySKj1GSC/sJWkKoVXcA/OSDwOKuCT7VbuU25AAHPLc9xXPavNFHcx2+0sV5kPGFPUd60a0M4auxgPC0dwWLDcQTwD0q3btuQ+uetN8u2vpW8uVnkJwMjp61eTTZbUkOgUBcqckhvesuXU1c7aGLqisoDBTI6kMFVsfzrrNJYNao5zgKDkkE1jy6X9rdQXUqQC20HOD2rYtoFtLdIo12qOPwqOVp3BzH3erSeWsMUpSMZJXABPtWFdzEA8fJk45wcdq1Z4+mQMk9hyBWddwkgfKxB6E0NHVRkmZJl2jeMjqPqKy9Stmv4UjB8sk8d/89K25bVnIxhgRnGMcVTmsZImUD5SepHORXPJXR3wqOLumcNLYtbyMJwipgjqQevTFVbso10IowwGdq4BB6ev4Gu3vrOO5ieJkZJQAVZeRknj/AD71yl/YSW10RcROMKHR+meSMD/PeuCdNnuUcRGas9GZk0awsj+afMVs7MgnI6ZpsTvI43kAlsZH481BJmeQuEKEEgllwTjpVhFWNogD8xG4Vly2PQi9NB9xdQQ24DEF2YjOSfw6UxroTusUTYVQCQDnPFF8yoyHgjoMAcmktE+ZpOEfBwcdDxSYxbgncAoPTnNR4KQOFBWQ4O7OBgdce5qQSJFgMS7Akkk1DNO0syiQbUPTHT2oKvpYjiZmjCK52sc7PUj1qTyPNiXOFyQTt64B96V4GiAnD4AJHA4bp60zzFf5lJIqdU9SVGzI7sAbcfMc8k/SorHUG0i8g1KNN81pIsowM9Dzgd+M0+ToSMPnqM8g1n3vmJbPsGGPA4zjJA/If0rOp7yZTtbU+3dJ8W2XjHw/p2p2kcTRTqrqYwQAQAG4PQ5zVm8RWtxGi/vHkBDAgADPX3rn/DeiWnhPwrollYRkW4soiq7w2S3LH25J4ro7iFv3AA2GIgt3PB5xXgv4mi4v3dia/YRTwxLh0dQS4z1I5HHvSFBFIIwrcjO4YAGB7+tWHmW9lDbQADkHGOB7CqmoMzyKkTYYjqQSKejHF3I952OTwckAZx9KfYqY13c5zk+h9qZOPNESn+DOQBjtVi3KorM/THAJ71Lsh3G6kElX5c84z+P0qA8qhz8wIAGOoH/6qOZJju4QHjHUn0oVv36nGBkkgnms2MeRHIit828cZI4680yaTYVRQDzyScECnTA7yVGBwQM06yhN1dCMLuJI9+ee9MVyvnZDIxyVzgjqMH/IqxCB5KbQFBAHzcADNVrmZopZreNSApwemSM1aimYRR7/AJgAQD1wPpRdbB1M6+YyXarzhQc45GAe1at9GgEUsKsItgz5h5zj/GqJTfKckAsPypmozFWEYztbC9TjjrRpaxd9B1sv2i9d/KLx7ljAI5JPUn24rRvlQ26x4GUJxgcDn/61MhR1gdox84AKjOAeOKryXJWElsZwCQnIz3xUK9yFq9CMutspIwT7VEIi2+QuQWPGTx9KchE11GMbl3AHJx271NcyLDAUK89QRkkdcVpcvQTT78W/mxojNIwwOeBn+mM1A9uFuUmyd2SXVunbgfgKZpEJaTzJoypbI356Y+n1qwMPO2GEqg4H096VkwZfu7mOEo0iFt4+UJyAT/8Aqqk5MEDM2V55HU0XkgjuLY8sVIc4GQCOx/OonxdttLL8xye3f/69JKxIRxzXBZ2kKKT8oA7UUpuvIjSIAyBMjdRTHY+PFH2ro2DnkA4I+tRy6O0iO/2mBAoJ2tJyR7YqvHO6q7KuSASSBntUE16rfMFAGAASRzX0B5CTlsR2l3FpzkEyGYna21cptPORnvSX08cmcFtnDDI5PpmkuY47lAY3ViFy46c/1qugICxk84xgGrSuh2tuiyqC52qgBZhnk4PNdxodktvp6gbHC4BRWyeBzyOnNcfZ6XeswMa7jjCuTx+JrtdELR22JYwkigBsEHnHP61w1n0OaodFazz+UgglEW0Z+d8AY7VoW2rXJtysyhy4wSDnAz1Fcz9pjKvv8xUUEjaOeo45qaySETK6St85yFLH8q8uSu72OTl965c1O0Nz5pIRowN2SRkfh3rn0YwSHdyCc9cfhitq7u7dJwhYsCeueMnqKztSt/326H5Vzkg88VcU0aWsQNumyRlR26VR1S0niVZUEZQgHAJxW7osi3DvbyKu3B3FiByBkc/QmtHUdAgS2i38iQnCq2DtHciuqLtuK9mjgbaPzoiGAE45+U5GPSpFhdZ4xHEWOfmc8ADHTHWup8O+DLi51/T0j8qG2lkKNNcSAIik4DHv0r3pPB/wp8SaB4p0rw/perap4p0/S5L1NU80RWrMgySoBzjPrnNdMKbqXH7RI+fLBUtYSQZHkYksWYkfhTlU3MoGwkZA6Z59T7U2ztpJGRZG3koCXY4BJHQHvXu/7OH7MGtfHTV1vJzJpPhW0mH2q92lWuAOscZPXPOSOBxzVQotysZyqJLQ5z4Ffs3eIPj/AKyi6YGsPD1tIBe6jKu1evIQjqTg8DNfpn8NPhf4a+CvhVNE8MWawRElp7hwDLO/Qs54JPt0Favhzw9pPw78NWmh6HaR2NhaII0jUAE4AGSeMk9STVXUNTYNjfnJyW9692jh1FXOGdVtEmqX4YkZ5OSBjPf1rktQuMSuQQCcDOMfWpdR1EyMcNzjrnrXP3lyxIOSfavSirHn1JXY+7vijuyswXHGOgqpcaqznhsrjPTkVTlvvvIQAp4PFY17fLbOQCdvQFRWvKrHG5NO7NWTUVYEA571Qu70EjBIPfB71kvqahmABU4yQRgGs+7u2YkoTjqBnilYvn0uaFxqYX5W3AZ5ZRk1l3GpPbzLGrs6H+PGCB6/nVS5vC6/KoBBxkE5NY99eMqbVJLA5NMly0NnxLP5lrHcx5wMFgTk5A5qloOqBnUlgcngYz+FM029bULKW2JwCpJzz0Brlob82dy0QDh4343DAzxyKei1MdHubfjSX7HFBdq+3yZBkbc8E4I9uv6VUu51jnBjBKNyGIwCKt6+q6j4VvZoyDKsZChgSCxz2/Ouba/d9B064bJkEShmIO0k9SPxq3qrmN9bHSfbZFjBDAccnrxTPtKhSygDuMjv6isyGcC1HQhjz14/zmklusHb1HGMVCZdy+suWxkYznmrJlKbdpySc4B7VjmYsAVIDY71chbeRkYwOSO1bRMZNWK2pynysHgscDHvXp3gq/g0P4YG9B/e6jKRu6kIo4/DJryrVn2BQuwsxCqH7k8Cu48VSvoWgaVoq7wttaqNpIwpPJH61po7I51NKV2jjNfvftd67EgkkkNnNY1w7BMA5OMEmrFySqk4zzkZqo6bhwe3atrdjkm25cxVlGOGOM/nWXOnltgHJzx61rTDbKBgEAd/WsaXd5jAAbs+tYzOqj5k0Ss7AIWyvzELzirNpO9mwaNS4Y/vB7H/APVVSAt0UlDkZKnH4H2qbzHLHByM8+grBHW0mjpopvOUSLIWDAgxgZ2+ldTpsBtlgMxIcjIGOcVwem3s1mcKcxnG4EenSuy0aaO+ZJQx88AZQkDaScYHPNW5amDjY6q2zcvuL4VT93pW3ZIZWHICgcmsSz2xk5blv19q3LD5QCck9CO1SCRr23GAueuAai1q+8pPJUkFh6cZH8utWLdVCDPTqMVzevanHbHBfe5ydoPNXFXY5OyuYGoSlnYyYBBIB9qwJrhTvKAnAyDnFT39091ksSBnIx1NVrK0m1W+gs7cMks0oQEDO0Z5P5Zrsiklc8+q03Znp3wd8Ota6beeIpkVGm/cQ70y2MDcQe3bmjV5BqeuSL0SzzgkZBYjkD3Axz71v3MsWjabDYxyM6WgKqegJA5P4msMmRbUlEJZiXZm5AyMnn6fyrnlJ3ud9KKhFJLU8+8Y6nJptvJOGKquWZicEHt/KvlvWPEB1/U7y8dzKS7KSQQcgkH6816t8cfEsnlXFpDNvLjC54Oc4z+Ga8QkJggdmcEg89iT3OBXHVlrY9ihHS9tTN1C7WKUqxAUAE5Gec+ld14QvUuNHiI54AxjAx64ry3xA7SZtSzRSyfKHXBPHOfwGfzrsvhzqHn6WV87csbmNdw5wMjIr57MPejofXZZFxkd6rqYTuUHqBgYOD3rl9atfJDSHJTaQR0610CSibndgAHgjFVLqzF2jpuGQDjdyOR0rwqc3ex9JOCetjz64Mao/G1wcFWHUdjmsi5ZXXGQCTyEJxx68V0Go6ayTBS7eYvDAjGRg4xWPLbMpwFGOOO/NdnN2OTlaMaeBWJI+8SOgzxRHBuAzkkkjpjFXJ0eOQjBJB9ME0yKFxKdykyEgjnAANTzNaj5dSn5arHgngHk9/ekiieXarcKowuTnOa0G09pJRvjUoSRndxkVdgslZST8pA4GKzc7mihZGdb2RJ+YqoAzgg5q/HaxoXCxbQwBL55J/zmr0UO/ooJUfxdKdHaMMgkkdaXMNroVEt4lZwEJwM5OKBtUBMHOcYPHNWJoyAfkDDHODjHpSLBkjdyTgjPJFU32N1Eq+UxYFQMdTznmp0jIUHBzj1qVrcgDBBOecccVIsagZzgg4xzUc2pdrbDUAZydox0Jx7CpHTauD6ZH0pyREvwSQD6YAqSVeM9QenpWbdyl5lFkJfucdPenHaAMNjnoKewMTNgbR2PWmSAABjg8fjQmJiMWwOV2A4JJwQDVNyrS+XuJlJyuASMg9/ap5hHGwZiC7AhQzYGTjkDv/8AXrqfC/h8GP7RMnzH5jz1rvoUXVa7Hk43GQw0Hd6lzw9pYWNZCFIb73GPqBXRugjBKYCZwBjoKUWwjRdmQMAj0pJ5sxkMeR0GMV9RCChFKKPz2rVlVnzSZn3cq/NyMnis2Il524AwcA5zkVJqExd/lwCBzx0pLND5wGcgkZyK0epk3Ys3EKn5ySpAABxxWUMmeQkkrnjnGa2bpT5R2HJ9O1YbuC4HvnA9aV7bhHXUnkUhQ/zADPyr17Vt2lqRbA5DEjJ5HGe1VbO0juUVnOCOCecCnJcNaP5TtyTgEA4ql3ByadxYrsQLOxYg4woHOTmsq7tzJKGcEiQncQecGtG9jD3kkKsrJEMFlHUkZqNU+0Tqm3IHBGcGqsJStcs6PZxWgG0YUDGTzkD14qxeX3mOqu+7Iwq5zx6ConUW0JU5VMZGTk4qOCPJDFsuPbpUbGS1eottBiQ5G0k5zj9KugEvyMjHWmYIAPAwM9eTU0B3Ic0bGjtexXlQnnBAB54qIyIY2V/vYJHrxV/yCSTyQTyuaqvbNhyqjbjHIyRQ0XGpy6GUyGN22qR2wR2qE8seO/H5VeniYHDcnoWqo6GNiCeB0rGUdTrjUuNaC2bZuUlwOWNR3OmW9+DFJymDjjJA9AfrinAZIwCeuDip1DNjjA6j1rFxudkattbnnniDwZdaYnmhTNAzZBU5KjnrismaMRKnmbjgYB9vrXs1mFUjPOCchxkH8Kx/EPgK01WV7uFWjuWGAkX3WPPbt1/WuedK6uj1qGNurSPF7lZLq6VIxlQxyc9iDVpGOwR42DA3HPJIrW1DR5/DrSm7Rg4PAC/gBWeSqBp3QorcEdOfeuOUWnqj2YTU1dFW6RUReBlupY81XliXeCwDdhk8CrUyRsC7vv8AN+ULu+6Bjmqss0bsR90bsHjsOn1oNrWC8QyRqu8qijOByDTdq7AQcHv7U53DqAHyBxiiFiVIxlj7VEhjBjAI6nOTxWfdoTHKGKkFTnecD860Lj5lyFCgcYJ/Ws663+U6RJ5ssn7tVxnJPAAH1xWctmhO7Wh9n/D3RI7DwJpExb7S0trGokJDsD0OPy/WujlXNzGiBi+MMWHfPH865v4cRXGmaDommXnyTxWSKQ3ygkLkn8z+ldLIfJvmLAgEAsVbsBxj8a8GStJ9ioK6K0rB5maMjKYJGe3emNKVfacnJ4/wp0iBLolB+7JAzntVmaBDiUgttH8JAINQ2VsQ2wSeZiSQFxTL7dgInOTnrg4qCG7NtegkkxOMFccZq6bUmEznGOeMg8f0pO3UbVir5xRIyzBZGbCjPJI5/lUnl+ezvI53udx9Qar24IvY2ZVEIUkcZYMffpViT92pPvkdz9aGNErsGjwMEqvORzWRZXpM7qoZCCcH/Cr5DtbuCcZwM46A1BpMMEUzxv8AMFGQR1OaXQGtB0CxuzOVJ3ZJwMn0+tTRRvHqEYVP3G3J8zjnt/Wk0lPMvppGOyBPu4B5we9R6rcM53RnGW5Y5PGamxKbbsJPcQI91fyOFhUEjaRgHpgVFBbi4lWSVWKv8ytnp9BQtqgjWNxlMElSMjP0/GrSRqDE2cgHgD0+lUU1Zal2LaIghJxjBYnBrBvGae8NpBkgA5I7Y561qXlytvAXXqeMZrP0RGmvTGuASpZiSOAfehoXoOWcNdwxpCSzkM23jaAMZNT30GGSISFCwJ5XJ4xjnt1qBVMV7I6HKRkoTjippZRdB2jYfKuC2fWpQakkYItTGh/egFhnOD06fWprSNGt1cAqCAWOMcgc1DpfmBCA+SAF3A84qXWJY9O01FV1LudmCcYJHXPShb2BGTe3bSThI3IQntzn61ZObS5EBUF8AkYyOfcVSsYE8wIy5IBIbGQTx/8AXq1bBW1J024IUEs3rziruN6lrYsMa+YuXbJ+QgDHair7QWyAfaZCrEcDPaikXZnwzaOFZznAIA29hUF2iq6twQTj0FRBSh6t04Gc5qC4ZnUIpIGc4zjBr6PlfU8VaNMkkyVPK4B6jr9KjeQQSh9jOdwGRSsu5CGyTgdz1pYJAjgkEpnkck/rT2TRpKWh1nh/VmQACCQKCOQMjPsK6YXouIt7KAMkA7cE/l9K4e18WPbKI0tw8Q4+9tJ44rUs9dnvXVHEdtCFACg5PXJOa8+pFvU5JLW5oXkm1Dl9o7DB4zVP7WtipffJLPGxZSMADjgYHWpr2f7QibZUYbSWyOnJH9KqJYgMJS4JbBBBOOlZqCtqZp2uWLG+eaJTNF5r/KSxySpwSen+eK2LeQ3eYyRuBwcDkd8flVeG8axiLQP5YYbWAIw3bn9a9T+CPwW8QfFDVL2/utQXSPDELqpvkALSsMZVAepIyOOn8tIUnVkoxWpzVa0YRcpHN+Dvh1r/AIv1e2TRrITGQlpJ3O1IkHBZz6YPSvozTv2YfDMOnwf2t4o1K8ukUGQWMKRxBiOQGJyQK9Jk8O6P4B02Ox0NEETR7djYMsgz1Y98nnAr0rRfhpHpHh2LUb7S7nXbx0DJYxgMoBAIzgc+tfS0MBTpQvV3PnZ46pXny09EfPOn/s2eAxEkEI1q5mlLbXVtxOSDkgHA4rd8FfszeG/Cmt6hJput65BJe2Etjc27RLsWNhyc56/419GeG7PxLA9vLe2mnaBpK5LpsCNGMHAyTya5Txf8RtM1XxK2l6KEnlWIGe5UBAQOCM98/wBK6o06e0Yle0qRjqzwTwx+wnoms/EfSVtfE13e+F7UGS9tp0CykDkRggkckAE9gc84xX3BaWmneFNGtNK0u2isrC0QRxW8QwAo47dTnnPcnJ5rxDRNR/sLVIDbYjVfmby3wHJ6g8816EfEsd9CJA2GwDtPUfT2o9gua6RtDEu1nuamoamHlcbgSDznoDXP6hfEMQMYwQc9Kq3erJKDtG09Se5NYN1f5JBfk9DmtlGxm6lya81HL7lG0jg56Gsm51AHKkkHOd2arXd+F75J7mse8u1c5wcnjg1paxg5WJbq5eLewk3AnIHc1VN4l3A0bcMvPPWs+W92ghsYySPWs1tSBfPAwefpTTMZPqPvL6QzBMkbeST6H/8AVUD3gJCbiQxwMH9ar6rdoy+dyMdh6VhtfmQoVbKAHHrn1otpcIu6dzWu5vKwV5weAcjisy8vBkvwAe9BmW5jfEmZFBGKxHuceZCz5fHOTipVwXY0NM1M298AHyrHB56A96i8V7oNYglBPlTIFOOgYH196w5nzJG2NrIR3zxkVuavOb7RJZ02ebCoZVA4IHJ/SmS1pc29LvY/sjQTL5gwRtBwDwRn88Vy4jNt4da289pTbsVUd8Z4H4VXs9UaW3imXkkDJz3NW70mTTbvZtJJU4II9c8/lWutrHJfUhsbmQwLvIV8g4zmpzLuJBODyax9KkIQBiCcZPerscnJJ4Hb1rPqbWbWhfSc4A4J61dtZg0pVRgEgnByc8VkRybcgZyRxxWrorE3LAEDAyMnG4+lbLY45XTsa+lWK3mu2nmJvtoiZ5WKgkAdAPQk1N4pvDfTPcNuBkJJ39a6Sz0x9K0aZnJWa72s2SCVUdvbrXLauu6Jsn7vC5rSJk47tnOSkFTg/d5xiqoJDg+vHsKnkfOQeTjmqksmN+Mt3z6VrfQycSG8ABJOMfXvWNc43M276+la1x88RzkEc4rKmYSP904A5z0rKWx0UmhIDgZJwDVqOPg4Xggc5qsilmIwAOSSelW4s7QFAJ6+gArn6nXuXrVcLjB685rZsLMOUkUtGdwJ554rJtizbRkfN3PWulsXAIAznp1oG7HR6HNchpd/l3AABUqMEDPf1rdh1S5UjZpsrsWxu3ALnsSc8VlWCERhVO0Ec8cmul05dkB3AEHBOev86pMm3Yg1HXprSzMM0CrKxxuVidvvmuSmzKWkLl9xJ57ewrf8RnKEDkHjP+FcZLdyWjnHKDjaf510QVznqOy1HyOGDAsEPOCxwCRXbfC/QAwl8SzkJFDlImkJw2OpA/DrXC2VlJrGpRW9uGYyEfPjKqOpJ9gBXqvmSXUlrpdiog0i0XG5hgSnGDgfWtJPTQ5Kceed3sWJNSXVpkdYy0BJY4yCQDj9apeKNXey0y4McZjXaVAJ4xj/AOvW7DHBp9o5kCh+oOCDgZwAB9a8z+JXiuSPTJ8y5jKlAmecY4NY77nrQ3SPmfx/qH9qeJW+YkRjaV4C8nP8q4a/KrfOvCx9SvrW/q0/nXM8xOCzEkZycDj+QFcjrZJnedB87AKDnr6CvPqvex7NNWaMLVpWSK+upEQqpMUTAkHcVyefoTVz4VX5SCWMuhaIgGMHkZwR16nBrP8AENsdlvZyuNhIkZAxUb8YweOeMVT8BXa22t38AjUruQ7m4bOO3r2rxMVFyTPp8FLlkj3e2YlcbuOuSOvfH61HORtYHOCeewFVdNuSsK7mEjsSSAMY64/Snyyb8sRkHrwRivm7OLPqklJFC6gSdcEYcHIYnORWBe2mxiXZSuOCvHNdBO53Z56/561n3UK7NyjzCT06da3U7mMopaHMzWpMmVyec9eKZ5G4kNknPfNa8lrgEbsEHOM5qBLUlcFiSxwc9q0uTyleKPcmCiuoOQpq0luFbITgnjirENvhQjICo6N3qZLYAggsRyBz0rB6lW7lbYq5Gwh+B9KQwkO2JCynnHpxV77Pu56kE9ajMa7+PvdM4xQtAe5nz2ysMKCM4Jzx6U2S3WXAKkhG3DnHI9farkkW/nIAH51GsGRnORnOM1SZRGE46DOO9WUtwwGRjqefXildFiQMdx5AAUZ5PrVgwnALHJxn3pNlleRSqkMQMZORVZck7s5XsAKuzx8A5z1A78+9RMNpAGQMc4HFIHoV5lygGCD3z3FVnKLgliOMjjk+2KuSckhsEAZGOtWNM06S6uo9qnygPmBAOT2GfzrqpU3OSicNeuqMXJkmg6N9ouoryWHnAwj4Kg+o9+ldrHbMgBVR1B2gYzzT7W0AiUeUY+wAOc1ZiBtWJblgOF9PevraNBU4qyPzjHYqWJqNse+YxyAox0rIvZQrHB5PStGeTg55zz6jJrGv5Nis2RnPQ9q6bW0OOGquZVyztKflGMjByc+9adlGFjQnO8g5rN4ldSepP0FblnGWiHGewFCtcqVynduQG2vjPB45rLuICSjxgZBAOeuO5rR1IASEAYNTaREsj7mG444yOKUrPQhOyJrZljg+UcYHH9ahnU3EhnDjJIAXpVi4gZLgQrGA7tglmCqoxknmq8DLMVfIdOzL3/8ArUJpaDdmkwMSQwuzZJAJPPJpmlrug80tuVmJB6HHpUl/IBCRnaDlaj0xWe3ROQi5G3r+NVYT02JZk89m/d7lAHft61ajiyB2JGTxUgTCnb3wTmpFRjggDjk49KLCW41LfJAJGOoIqcAKSAePpSquBnq2QMDng0gUADHXNS463FfUsQYJB4+lS3Vqv2cMi4LcNg84qKFScjp33elXI8AAE5Hcmn6kt2OevYCGB/h7is+RN+RgDnGDXW3NgJ4ztwDjrVBdOGCgjXK9T1NJxTOiNSysYcFkxXZkZz9KsR6djvgAYLe9awsiwbCkEYzxUgs22kEg+gxg1nyFKt5mfDAIyR3PQVoQbIRk7c9Bk4OfapGszkEEqxGOmabHYMWBZQccZb19RUcjZtGuo7Mpa7o9j4hhMVxbo75GJMncOhH15/lXjnjjwjeaVK7ptazySdw54P8A9f8AWvcHgY8LyQewxmoNSs2uIzFLFHLbupBBIJB+lRKldanpUMwdJ36HzTOggtY5BJGwJyAOelQKFkmDD1yecCvR/G/w5Fgj3unQ74MElMglWx2HYda84wFlKggheD6g9x+debVpuJ9PQrxrx5oscxHzrgqMEgj19KdDDsjGXBJXIAPIJqJ185tu8Kg59yfSpHcq4HQE4HHIFcutzq16ETqADkZyMc9jVF3ktWaWBwk6YMQywy+eBwOeauSMckZPX0qG3vzY6jYTLAbiRLmN1iWMuXIYHGB16VnNWTYS20PsHwS13qWl6NcXLhJjbL5wBA+YDBBzzXSMzSO+MArxnqDXP6LqFxf2dvcy2QspZ1EpgC7duRnBHY+1btuC2ARtOTmvAk3zMuD01JJZo47Qk5Z2YKBwOTUkpENsQ7YdhxkZ59KoXL/v4IgAEWUEt34Oatam7NAVjTfvOMnjj1p3VtSzNniaeBtshjIIYlRg4HNa9hdNPp4V1UHGCOvU1VYrFZu0oU4XkZ4xxSWDko7LhUOML2xWbs9CnYRzmZmGCmcDFPjXzAWYfdPqOaglchuMA56DvzVi5uYrexR/N2jJJyMfhVAQX9yI4403DJ6AAg4/rVTT/wBzdebkHd8p7+tMMs8t1ayMqgciPMgJxyen0FWLlEs7yCJBl52BJBHU85Pp0qRNmhayKkswKsqKD0HGSDWZChkVUeQhtxJIHbqKu6gsgYgMQcENt5yfWobYFr0byPKVWBXAyTgYPt3prfQRNBKnkeaSDz95j2pFkMtwGVQYiuNwOBn2pjsrQGKNT1A3BuMD2NF2W+xCOLCE45x2zSaKdyhJK9wZzH8yI52hjwSTk/59q1dGtwbdvLDFlGXyccZ5ANZ1kFCvGq7Pxxk56mr1m4RpR5hVmySSeMelHSwJNFefM0ErYASLOxVYZJz3/wA9qtxxZ090CbCVySF449aoWMIErgklWYtyOOvarryB4zsYOhyDg5wfQ/pQUlcjtZcJ5YZQcdenHrUDyC71FYmDvHEMlyMc9sDoarhBb3Cpj5CSd2K0b2RIIiEKSOuAQh5IPNJpLUGVYpPmDLldrkjgD8fenrse7e8J+dsAgng474/Go3ibywThN54zT5JFiiG7BB4JAzyaVyVYnSCW/wB0hdV+YgAk0VBC7YJUnB9BRVaFnxM6jGBnPZhUdwU8xUIJbGSfSnW8rDrzycDqam81JCNyENzgkYzX08tzxrdiuEODjBPGOetQPAvmDaTnvk4GavrApH32DE5xgYFSR2Jky4AdQeAegNS2txPQzZIjG6xvkFs4P4Ves7Hd5YLsSzDAAJ4q7Jp+clVdjjgEA4IODj86fGVikjQqTKoyAPTpk1lKz2M21ezNaz055pCI1KqPlG5eo6nA/Gtuw8OTTmIQRNLduCYoFBYvjA4A+orsvhV8MvEfxLMg0qzjt9Mt2AudRuWKxoOM4J6kDJr6f8H+DdA+HAitfD1gdX8QSArJrEql3ye0YPCjg81vh8FOs03ojwcXj40W4pXZ5H4E/Zytxbw678QcWkLEfZ/DlsSZJiDndIf4QeOM+tfQOhuxEVrbWEdrbQgLbWVqNqRDIA4HU4xknnmuy8K/BrUtbhF7q7pZW0vzyz3L/PnvgH8ec10ur6l4H+H8CW1tKjzZA/ckM7kDsc8ZP1r6GlRpUXaCuz56q61f3puyOHvPD0tzeL9oeOyOdo3EZzxnA5PHFaF1e+KdEuRDZeJ2hsVjGHIO4nsAcVzPiL466D4OsLt9K8OpeeI7g/JJfMJTEDn5mJHH04/GvFNU+L/iaS4+23MxuJ85aCNBsGeOB0AGa77OeklocaSpvmi9T1jxXrOp6koOo67fXQVu0pAbr2NcvHfzWMckWmW+LhiN0xBYHJ4yfz+ma5DT/idq8+8NDbSgggGaMAj17Hmo9W8Ua3r8gUXaWJIH7q1UJvVc8EDGetJpRVgjOUt2el6b4wv4/M0rS1XVNdmbazxAGCzBHJJJ5b2r2SDQ7i20eyaO733iR4lDAkMcDJ/PPArzH4V+FItDsBKVETTDzCVUZYk8lj1zXpketRxbU3YwOuec1jfXQ7YNdStLJK6ZyC2OQp7j261jXd8SCvGQMgVY1dnMpubFys2clVPBHqRWbHcJqKkSqUnI4OcDOaLFOdinc32S4GCRwKyr3UmjYDgjv1yDV/V7C405WkdGdcZDIM8fhXL3N75iljwMZGe9SybtolnvSyFs9ODWZJM2WIxj3qOe4UocnaRg4Hp3qhcX4llIDMcnAyc8Vm20Uld6mhFqauBGVy+SCD0xWReu0c5CuoU9ABjHtVSa9NtJnO45IIHUGpbvE0QCuAcBhtHPTkVerVjOSaldDre5ZbkknsBu4xVfWsRzCRVwhAySOc1mvKQw2k7gT1rTmaTU9IcFQ0yfNkDGAKFoF3ujGuZSAWweRkYPWtTQr+W4tZ7VxHsYHO7OADxisCRt0cbjlsYOT2PXFXNJuRDdAY49QcHii+pb95Cx77aOeEgFUbIxxwOlaE0vmaQZMgFsZweo5yKq3rhb922EGQZJ2g547+tQRESaYQNpKMRhuD+VbrU4no7EdkQO5A6DI7VpxA9jk89fSs6xJUsucAgHFXo3LbxjOASSOtZvc6L6Fy3+YBQuTzyetdH4H0ttW10KigW1sd8zv046Ae/P61zemhpcxxfNKeB3NerWlrH4e0WK2WQGdwJJiqgHdjgfgK1irnHNXd0Tanfx3YcDhQSv4A4rk9TG+ZlVvlAxj6VqPcbuhUkn5uxFZOp7Y4i4UFyavYl66HM3f7uRsnAPHSqDPuOM8d8VdvwSxPU5BHpWftJYkEEnOAO1O4muwkmdp52+mayZiPNIBHBIOPWtXny8E9e+azLn/Wt3Gaiew4ISPJZfQdfQ1eiTIPfHPHHFUkXdhecYycCtCAKoGBkg45rE6krF2zG0jIGOoB6102moMgqoI5Y8881ztpzIvcZ9OldRpqqFQEEZ4zjijcNmdJpqiTbtBI4yPTmujgXapbHXsfQVk6TGEjUcAVqyNtiOxsHHSqSC7tdmBrrNM5GSi5xj3rk9VK7GQnOc8k47V0HiKSMRyFpCpJxtzzmuKuQsuI3OPMIQYOTknA/nXZBdzhrT02PQfhXpLXMF5fSnbEpMUbKeTnGR+NdmUZiqjCBeQAeAKm0jQ4vDfh6006JQXRA0pAxlyOT/AC/Kor+JrRA+5QCAeuaxk77G9KHLFMzLwtPKVdy3OBzXk3x1ibTNAkBLGZiBhTgc9K9QupkmVikm4qM4B5zXhXxj8RPqDR2zuSFYkqTycDsah6I6qLbmro8XnVvKyw28DvnPHP61hXu0zCNjnGXx14HU10t4uI2UjagByepHf+tctq8eIriQcr5ZUNnGM+/5V51R6aHvQV2kjmA4vNTlZyQy5kIU5wM4HX6ViaO5s9eudpTDsQWCkHAOcj3wa6jSopPMdlXB24LdTjPbNcxeh7fWLlcsH8wgFhyMgV5tVNxbPfotKaPY9MvjchXYscjHAwcYxmtZJNy8DggAZPNcpoN2ZIU+UHAAJU8+hNdSBtRQDg4xknORXzVRWbPqKcm0itOu8Nk9+PSs253AgqcDvj9K1pFAPXIzzmqFwu1jkewFZpmskrGXJMTkGNjk4yASc1JCQIwzAhj0BBzTmBXhSwOc9eM0xNx4LBxkjGa36GTLcDMCeMkjoelSD5hk8DrgVV3spGCBjB5GeO49qnVS2wq+Vx3OfwpbgmSoq9x7ik8gu2FG0nnPFCyYbHGQDntSNKGcAE9Dk9vpQlqJ+RXlPOCMevQ9KaqknAxg+ooJ55bJ45xU0MeGBLEDocColoUhiRlmGeOcAireCwA+bPcnjIpyIsbHDbiDkmpipMeGyCRzST6Mu6TuUJYSoJUHPfnI571WfkEHlhkdauSpxt5PPWoIrV7q6SKIb2xtAAOSc5ycVvCDk7Lqc9WooptvQr21o2ozGKPd5gUnCAZwOCea9A0bTEs4kDJl8Akt1yB+VSaLoEGmWKHykN23MkmMkD0Ge1aCpyRzknP/ANavqMHhFTXNLc/PsxxzrT5YvQnjiTB3MF6sDjke1RShTD93c2MlsHNTxYVDld3GOR1qKYl0OH2HA5xmvX6Hz7dzEvpDGcKGB6jI4rDv3P3jy3QY/WtTVJN7MAxxjqODWDKQ2Tkn6ms2zeL5ULFlyCDk5wAR1rordljgG7IYDnHArEssiRSADkHvj8q1Y3J4JyeBgnNOKHe6KF1H5lyqkZLHjk1f8o6eEYHCgHOfzqxFa5USOAME4qK5lW5VQxwgBzk4GO9DjqJtbFLVZWu7TMZK3D8L325789sVLGiwoiAlQi7RwAOKqQT/AGqWSYKQpICqTnaoGAP0z+NWwhmCqAVPUnrkVSSTuRoRmMTsFJDgcgH1rSitVRRsHJA6nH1zSW1v5ZyOCvTjr71dCZUHGSeT7+9NilKxF5WMbVyOOg71PHblWI9smpYgd3QDipAmB+ppEqTK0ikygpxlcE44ppBU9MgfzqSXKsQCQvUUNtZRg47k4zU9RX1uOiZgRnPHbHFWvLymMADPNRwJvUdAQcZxirZBJGeDVC5tbMiKZHDHpjHamGDzcbCQRjoetWCVXjHNRicRc++OKXW43toLEoKkjqOvNToN68jAJyDgZ4qCMgsTgY6kevtSTXMsTgpjywCcHkjimZp6lllR4i7HGB0JwaozX627Agbkxkc5qubhp4k3dCc81DKgLFQRxzmpZqtyUanlicADqe1RCVZhvXgEkZ5/rUUduGYgn8+lWYrfIAPK54xWbbtqdC1VitNbi4VllAZcHII4I9K8e+IHgeXRdVM8aIlvKgkwhGFJJPP4H9K90SMIfUZ7/SuY8a6bHq2mXMEiksVJRs4xx/LrXNUSktUezgqsqUlrofPVxgSADaOSCc4OabM7sTkZZ1wOclR61JcRSRTvE8ZDxttORwSO4qJ5CH2IQJGHBJBOB6fnXlSVmfZQlzK5ATt6n5s4H5V13wX0yK++I1ldXMKT2lhE9wySE4Y4wDgcnBNcY7YjUZZiCclwM5/CtjwJrd9oXi+zuNOQyXbo9usY4Lh8DGTxXHVvZpDb0sfZNgUvbSS6EkUqyMWBQEY7gAHoOcfhV+1iLQK7KQHOFJHX16fhXPaM1zp+nWwvYTFM0WZIs5KtnBBP5VtvcPGYow3IBK7eQucdvWvBldM0i7Kxm3CNcmX5thZcKwByM960TJ5kAXGSpHzZHPHXAqC5jECqqMXOMktwTUNhnzHLF/vEcjGaa1L6hcuzskKqSOrZGQB7irLltuCqDAJOAenGKVVVXmZhuLdMjnHamSzhECqThjg45pFbi20bTOUjUMSMgbev41najMq2jxsfKckjgA9/StGzD7iy5OFOcEjrWPdq8pndG5VgFRlJGQeTmlZXuK2ho+XIkdjhRIMbmJ4K8EDH51YiiEtzl14GCScEgDpz+NM0YtqLszTv5YTaqHPGD789aL+2WO/JUCNWVQMEk5AwSfrSvdi3J9U/1bBQCAcY6ceuaq2LmOKLYmXQklhg5BHXmnardKjxrHuIfhiTkHjnjtTbNvLtDsAL4IBJPAIximirWKqkuXB3Fi2Afb3q5EjLEiIAzbTnceMVShUW0iZP7vGWOc81o3cHlKHHJVeCDwBS1uF1chW2CM4XBAUk7jwT7GqplElwIUf50AaQLxgYzjmpPtGyMMfvn88VWkDvdvKx3STEDrxgDpQDfYuvJG1qY0Dbw2dx9D2q3pbiKxe0TAQkuWx378jmqci/vXZQFiOMAHnOAD/Knws9uhYKBzgevPr7VGwJ66EF4ZFuEExKEJuAJA4JwOKTTII7i4DAAo+T5me44xipNSsHkkLOcHaCTnIIHIAP+etS2TpFZZUBGUcLjnrzV77g2mrFu6uI0DQBf3gUMuRxmsMSmYOpbBOSPc1dvZD9uUSE7go5A6A1WtFIvXbYpizgEcnPfNGliS1bz29pbRCaQb2GeaKoXoWSTEmVC5Cj2oqB6nxZGr5OAADgADqPU1bi3YCk5AAGcVCskjhTt2qpwTjHU1JARLIyLkrkksoPSvqW7nmWJWig2NIZ1LjA8sA5H6YpIA7uoVQowQMkge1SjY2eMEHHTsKktSpLbhgdQeo+lQ9EYttF62DoHLYOMY4yOvevVv2fPgBqnx/8WRWphkg8PWspa8ulJwyg5KIRjk/4V5zp0E15c29rakmedliVFUEksQAeemM5r9XfhV4G0z4DfCzSdFR4jqJt1NxcIoDSORkk49zW2Gp+0nseRjK8oJRjuHhr4Y2/hbw9b+GvDunRW9rGCqmXkAZ5Y88k4HftVvW9Z8NfCiF5pzFqGsKMKAPljJHTGTzmud8d/FxPDOiySW8hnvZz5UUCE7iT2GOnX9K8F8VWOrW+/V/E2pGKSZg0WnqAWAI6E5Pt1r6KNN6LofPTlGN5NXZ03jD4x694zuJlimnhh5VNuQoznPAAGK4PWdYhtVLErcX/AAQWyQoAwefXPNYWp+IJLiMxQD7LEcbkQ8nHv6/41S5fJVncnHBGcE12RikjzalWTfkyOS5d5JJpG82WQ5kduST6Z9KIoDcK/lgMzADA5I5/lViPR7m4cBEPzHJOOK6nQvDLwlSY2LE4DY4J9BT5rERhcoQ+BydKE/2xVuc/6vacY/lmtjwj4ZH21XuIy7pnDsuB9ATXc6H4djMgkuUO0HiNgAM+vNdFe/Z2QQCFERRkbVA5PqR16VD1dzSKsmUJ9YKQC3gk24AB2nirdhfO+9peVUcE9/pWO2nw2oAU/dJBOc9aa02xQoJ2dduaz66FRujXuNeCN+5JHGME81BbeL1tY0S4sUdw2d6PgkZ6nn0/nWVGN0248gnjFZ2rsyD5R25z2q7FKV3qei6d8SvDcqhLxZ4S2QqYDD0xwK4rxNp1swe805h9n3HchByB1zxx3NcpLcHeckcjIGcAGtXTdWhVTGuJYiPnIPBPpUNLqaX0Ofur4BiVYBRw2D39Kz7i4GdwORgkE8n/AOtV7xXZKkM15ZxKLIPiQA5Kk459fWsBrngxsOMAhgQfw/Ss2kUmwMr+YQhwAcnHf15qW1vXkkww2gHAJIqhJMx9iTxjpiq4uGiIctjnkYqU9RtXTNK7kEFxu2nDg5IPQj/9dWdGvjESrs2JFK8f1qrK32uBXUfMwGM1UtpXjm+YqAp6ds/54/Gr21ZjfSwl3ELW4eLBBPIBHTPNJBI/mhg3cAdsGruuyea6XUjqcgKRjjOBis7aQwwcHOKTtc1p6KzL+pTNuRuQcjLZ/OoI5XAkAYhGIOAcZ69aW5y8A3sCQMgjio4FBQknB65OcfSto7HHK6lcntDtckjIxVy2+ZiCwAHIB64qpYhndx1RRkVYtFL3ICoXboBjrWSve5ptG50Pgu3MmtMwtD5UGGeQZAOMmup1HUhLcHCnJJweuPxqvpkLaPo5h+ZXkO58nBye2R2qibkyPzxzzniuiJzNu5sWkxkYoTzjIyag1OI4XODxRYPuBJb7pwOKfeMWjZsAkDHNDHBXOTvgEd2Cknoc9KyMHecbgM549609WwrgA5Oc9xWWzEyAcgYAPOKWpco9R+QyAgEAevFZs2TMwGAM8Zq+H+THUk461QlUiZhjHcYND1RCetkOjyrLxuPfntV6JiQOAD1wOTVGNDtGG47881etF4A4x6nrWRtd3NixgGFxgNnJyMnHpXWaSmc7+RnIGMVzNgNz/KPm68mut0yTYQR97AO4jjNOzKZ0mnIrJxgfUZFXJWCAnqQOvpUNixCDBB3DJwO9R6lKIoXw20kYGOuev9K1itRPY4/xRes0gDBcgknI5Nc7p+u2mka1b3d1btcm2BuFhBAEhA4BPpzUviC8813kkcheScg54rgrm/mml84Ng5+UEfz9q7l8LPMnO07M9t8LfH6DxfczSX9tDpMsm0QWcPzs47tgZx0rq9T1NtRtGaA7gADs6HH0r5bgW907U4ruwWGK4gYMrY7Dkr+Ne3eG/iFpXiHTRL5TW+ohiJ0IwFbvj2PWuHlsztjJPZkN1rh0xpd6E9SVzk/Svn/xrqq6p4juJ0dhFGduxeAD3PNe9eJfsupxGOIrCTwHH8Q75PWvJE+GutX894LSxa7G4sNjA5/PFTPY7aLSbOL8pZoyGUemSOR/jXL+IrZIdNuQGceawXIPHevRrjwhqFkgMtpcQOpwQygg/kTXnni64VLRLeYPErTEgFTkkccY+tcFTY9zDu80YWgoG+0nGQoH1BIrmfEsK2uutghiY0kZlJPOOR9Riuy8OWzCS5BcqDj5WBGcHgjj0rm/GUKQa2iqAAY8kZxzxk+5rhmrwZ6sJNVuVnQeFLkCOJd2AcDdj155ruojtjAYgnGM15v4Ul8vAZmyCcDII9ATXe2GWiHODjnByCa+brrU+qo/CmWZmycEsG6AAcVSuzhj3NXzvWMlicZzx1NUXUSk7cg9i3H1rjW51N6FOdOBheOp9KrKBng457VoSQuwGBkdCKqTqQQAQD0AxzWykZvyEiOxjlQxwRz0q1FlQCVCkjjA4NVVVo25BywxkYqygIAGSQB+tVey0EncViSCTx61AcuRgkjORkVMcjKj73fvSJCHfOCAOPlNTqkMSCIsxBBLYHIHBrQgt/MB/hYD1xUkVqEw24AngDNaMcOyIbxk81O5onoUmg2nDLkg4JJ7UyYHaFXr/Sr7KNp3DJIzzVSeJ5CBHEzkgBRjJBPf24rWEHJ2RzTmo7uyM+YFASQdmDkgZ49q63wloptrGO9kiKTSsWUkYO0dMj3q7oHgpNKeO91cNKXBa3hY5AU4xkfWunl8sAEEYA4xwMen0r6TA4N355o+JzPMlU/dUmZUzlsk8YGSAO1QCZd7jGD9Ola4hDK4DDJ6jGeDWfeWQiYlRlQOgHevdSSPk+fUgSYsMk4z2NV7iQQoWPOR2PWngHALDaPxNU78NIpCq2ByWA7UO2xUXqYV8/msGJwSOnTisubZvHACdM56mtC+JDAAkjFZszBGIABGM81m1ZnXpYv2sYDDByMEjFXI4XlkAI4xye/SqVpMmI0wAzY/AVr58qBwDhyO3WgybsLPceVAY+cYA68njFYs0jukcCKoVSWYtnJz2/nUkNyUikmKNLgbYxnHzE9efTFOFuYxyCWc5znPXrVg2rXYsAHCxjHHPoK1rW3CbemMc5NQ2NiLaPJxjOT3JrQiVSPuk9xQZXQqJ3Y89BUkWDkBskU4HBbjOMZ9qjztlHABPXsaoq19SwoIPv1zSkBn4Yhu47UF0yu3JHvTwoB3cAngYFLRszFaLK5xk4xn0qFrZQP4s55PGAKnI29CSffim5bBUgnPGQeKbsgewQsEABJx1NTRTB89jnjIqvkKMEAn60Z2qMHJ9BUiSRNlgpBIJIxVOZsEKTz/APXp0kh/i4PUcVHIyOAc/N6UFW0sixC2xdpOc85qR0eNS4UuOv0/zmqccpHOcYGcYq0L3ICYGCMnnpUN2YKPcjSFTvYAgZ5BNQu6ovOASeOCakdw5IU7D7mopJCF4AfBz0zT0aGou4sbZ4yDjsBU6OkaAsxC554qvHuRc5ALHNMmma0jeSWVUjUE5IyDWZ2wT6F+dkZdx5APA5zXP6429GwCTtIPJ6GpdO1hNW01Llf9XLypIIJAJGcHpVbUSy4jZCMjOT3GKyls0dtNqLR4n4vspbfVQXGxGHyseASc8fliueaRRGowC46NjB/OvSvHunJe6UZcKDCwZmcnAHt715lMMPxjAHHPBrypx11PsMNNTgrEEhwD3BJPHY1XV2jkjaNzFIJE2yKxDKSwAII75IqxcMRGD156AYq34N8J6n478SxaXpSRuVMc05l4EcYcEsSPoRXDU2Z2SVj6f+H/AIEu/CNhcDUNZk1W4u2FzumBLRZAO3JNdyk5u79yqLFHEAWCnI54zyfYfnSz70Ywy+Rv8tFJiJYZCgZB+oqvY4tbt43O9JQGfHcema8F6tlRWlyWQiSYncD2xnpULuIoXVjj5gQ3INSzDaAGXyg5yAPw/wDrVXmcbSFYFyQMEZP+FSapq+pdJzD5qEjgcHnNVoNkpeSQ7VAJGQSc+1XQkTWZQsIyqEg4zkgVn+YjRO2SSpwOMZOaUWuo210J7GeVrcK0hG4YAIx+dUXUxuxBBDHoPXPNTxQyTBWbgEcEE4NPmZTcREZA8snOBjOfzo5tRdCTTB5N05U4JAGDxjnNSa02JEl5c5z8o4FROmcsDhsZOO1QTSb7dO5zgZPNT1uCFYGSIbiTwSABkg/0qfSGg8mZ33ElsqCPbn+lMtFOQu5VTkGQkgCk8OtFEZUdjJHuPJ+YkZ7egqrjb0KvlyJaS+Y0kqsWI3jBAJJA/wA+laczotrs3ZJAwc4wMdKra1c75LiFc+TJIGUAAEAk8A+2ackBVYEcFkRRn/En1q1HQlIicKMkYCbQBz1qKziZpHdwflJxtJOKniwJt3/LJcjbjqabDItksgmJIlYlcnHPpStqNqxEXMjJGpIlYDKnkYz14qz8okeJskjA+YY/+vUWlLJBqeGX55I+OMnAPUfmKS9CtqhKFizfM2TzkHFQ9AV7FgNI8IEmZGBwOMcemKDCVMOTvAQs3GADnGD+dR3L5SMAqMMCckjOSB2pdcnxayxwvhiAvTjGeP1odws2VWkN7qMzDOYwF4IOeM84/CrJAi+ROGY5+lQaNbGK1cyhCzMWZsEbiPpU9ofOkjJYDDkng5xikxbEt1Ccpt+YY6kUVLqEgVYgrMOuf0opcyHzHw9CrMSp3DeCd3BGR2Iq/bRMkheKIuqrlnwAM9+KoEIudxIB6HODjvir1nEDbO7MxjXAGcn044/CvqGrHltomEIlkXEQZydoTHGafHbrESdoG7jaAQB+ddL4S+H+v+Nbu0j8PaRc6v5jfO9spYR4POe/HtX1X8Mf+Cdmo6vZRan4s1y20aC4AMkLZMwAPQLjGaxbvoHK3sj58/Z8jnk+M3haDT9HOu3C3al4UXcNuDyeOADgk+1fUvx1+MOpeFfEE41dUWNXKlLcFlUqQMAD04Fe7/DT4YfDz9n+3c+ENLE+sNGVk1e7UGRsnoADxnmuA8faJaeKp2lvbeJ3JY7tozkkk57nrWlOu6K0MXl/t2uY8Gj/AGjPDdv4n0vUdQD+RFGqxyPEwUMTycEcHGRzWR4n+I+l+Idf1DUtT1SGXTt5MYikDMq5JBIzkYA9K9D1n4Z6VMFjEShVctlowwIxwACD3rl7n4VaKrKxs4pD1O5APqBgVosxnFkzySnPY3PD/gnS/FOkRatoWqRapaygMwiIzF9R2NaWjfD6NZGiYOTuzvbqDnpz0rjNK8Ez+Fbxrrw1eyaRKxJMSNiKQkY+cYxj3616T4c+Je6SGDxJapYX4JQXdod0Mo7Mc9D65r0KOZqppI8XGZLOmuaGqNm18I21nL8oYhQQDv4OfbFa8Onw2pHCnHI+prRnKGGKRWjlikAZXjcEY/DoazZXwxZjgdB7V60JqeqZ89Km4aNWFu7pkUkDcRjGfas77XK4O5SMjmrW8OpDNuA5oAViQce3tWydjFx6jbO1jIdnyQeRk1De2BCl4sEelW3OzGGAB4I7VEbxYywbAIzxng1JJmKSgx0PfA5qvdp5qEbGY4yCetWzIJmJUYGT2pZ2AtXkBAKjgdDz3o1HG7epwOp3Ys59u0nJwQBnFUft3kKBEgDMcn0AqLxNM8N2hGCMknnnPY/SoLV/NQFgCSOnNTrc0krbGxbaj51u9udrQSNmRcdeo/rXNa1pI0e4JhVngeQsrAkgk9//AK1asWbcZzhjyDjB/wAKfcRjULR4ZSAc7lOSCD7U+hCmk9TmnmwhwcHuCDmoWeQ5HB7g066ia1mKFQRkk7jk1BEcPknBJ9azkrG6d9matncloliJYkDA3HJxTZ4zHIc9COPX61UgYCYOJMYPIxnI9Kv3mJIg46noT1x6U1qjGektCaP/AE3SiUw+wEnnqR2qiqmVVJHzZycnOPapdPlX5lBCAjB2jj64qBOHdBnKnv3NTJNaiUtbE7bTEV25OME9RTEIWFhu4ByABxTlfClQMZBz3OTQMCxwAfN5B3EYI7VtHYwqPXQW3mw3ynIJJPauh8MWhuNZRiG8qIFmbGRnAwPfvXL2Qw47g4H45rtdKT7HYx85kbLEEj14oiru4Op7tja1K4DuCp4xzzgZ+lZ6t82SR+dQyPuY55yc9elPjkUEKRyD2Ga2OW9zYtN8YLE4DDgVduG3xlsAYAwazrQ+YQOcCrr5WMIeR6VLasa09zk9XjbzHfqBz0/lWE7tJIWMZQDBGSOa6TVBuZyMkdCtc9cqxUt2ByBkfhUpnTJLlGBjIwwBnOc49etV5lw2DjA6nH5VaR1KKozjGSSO/eoLg7iQMEHgZp9DljdMI13MAcgEduladnGqkfLnAx+NZkBKHk5PYdq1rJwx2gbc8+tZtnTvqbWloDIMHHvXUWZ5ReDk4A9a5zTCoUEDDdwQf0rpNPX7ueCCDgjmrWwmzo7JtqHbjOOfp6Vl67dmKB8sRwQMHpWtANsfUA9uK4/xjfBAV4DA8AHnFaR3M5p2uebeMNbktkOFaVmfBCnBxxXM2+sxrL5kuVC9nPGPf3q7rszXN4STwO1Y5txMQGUNH3BGTitpSaWhyKmnutTtNGuba82DzIQrHJYkEjHv+JrsNRsdJ07TJ5La5tmnmIxJHIAwyAM/nXi39lW8hcBGHcLkgA/T/PWo77wtb3lqsKy3EO0YUxyEbDnOR75rFy7m0aaTudNqGr32ivIhkMyLnDsSTisNfitNY6jHHbi6RxlZJixCAEDp2/yKij/tWxhitLwNqUAyq3IxuAxxuHc/zrL1TTle7IFoPLZdzqRtGemPrxWb1R0R909M03xkk0PzOjmRQAQc5+tV9T03StRt7t7qKDaIzIrkAlCPT65rxy40eWA5sLuawkJydrZKn2zkY/DtWnp3ibVNLt4LS4El8gb95csVyV9CBj+Xauecbqx6dOo42aZd1G0sY7mWSzfADBVUHDbSDyfyrzf4kxq2o6ZJtlYgPGWJwMkk16xq2iRancabqOn3rIBue5i4G89gPaovEXgqDxVp6BwUuYjvUg/KTnjtwa4ZUnZo9aOKg5xlfU8j0CRVlCoxR+p3DtnmvQdJmYqAVQgEnpn/AD1ri5PDuoeHtTkhureVBnKvtJGMnuPp3rs9NnyuPLZgpw7EABcjIr5zE0pReqPrMLXU46M19qjGVGSc46VHLFuXaGA69h3pyMwiyMNnvmnufkBIJOeBXmWs7Hpp3KclkrKTtzk5PJ5IAHT/AD1qvPBsUMQCeg45rVVWwSBj1NJLZhQQecjPUVpEoxntwyHkDAG085BP+RUkcGFGR2wR79zVnyN2F8vepzn2HrT4YsIQAMgevFClqTsVBCH3buCMLkCpIERXVGQsCCAwHQ+9WBDvOMYOc4z3q3a2/wC9TGAScE56H1pvUons7J1hZiMIeRxVkw8DcUAOB6VeS3SKMBmORwMjg1WuwETcBnBBAwOvarir7ESlZamRcssbt5akvuCABu56frivUNC8IWmk6akkrNPdyqryyO+eSOQB6VleEfCU1nPBquspFbxsD5NvIw59GI+ldFqniKGclLVY0jxxhgx/SvpcBhLLnmj4XNsdzy9lTehneIrxr4xjb8qLtO3g8Vjp+7wEc4I6MatzS+ZglsDOSSOM+lVJ4jkfIQDzuJHIr3dFsfKN2J7SfbkMMnPBByKLm4CMSVIU9xVYyFFwABg9MUx75Z/kYEEHr296HZAopakFzKrIxUEj9ax7iTKEhyG6bScgj0rSuptqOoGATxjk1kyMQDggcE5NTuaR0ZSukViRjb3zjFZ6oCTnjHXirlxksSp6jJ71Gq/MATye3rQbPYitoSLkuq7s4BI/z71avZfMnWLIGRgt3Udz7f8A16mN0tvGUVAuCSTjrmsTULsrM0KkCS4ADcHOzqR7c4o8yXruaMey4nEzKdkYKxKCcY6E49eK07WDzGDEYUdM9TVLTbVxEoPAUYHcVtW1vswWJUjHyjkUbmTfRj0hCoQQfWpwhVVJ+Tp+VKFGDnHXPWjPfJx16Zo2JQzzioGMZI5J4yagY4kLEhiRjr0pzPuYkk47cVFKoUAlcA85B6mg0JI5gSG6DPP1q0rZxnA54xWauVA6g+lWkdsAMRn60DaLyjpuOSB1xmhV2sRxlh9M1Cr7VGBk98VajCuwJXJHWi+hk0hiWrb/AJtpz6c1JNHs7HbjAOMVZEa9RknGR6VHKCQNw+gyTTSuP0M2aLHzbT8vv61XDHgHg9xitFhkkkYAOACT17VXnUHO5ufYYoui4srMfz/pUB2l2xnBOTmpZHwu1Qp9CeoquDhsHJ9awbNtGTpKcEZJyMZBxSoxJAPbnrzUKJ1ySBnoOpqwiAqG/AnHNF7m6irXHbiwIBHPqOlRvKZkIL4BBXpz9ae6gkKMDnqajkj2DjjtxSaLtZaEDRCOIhSAegBHGKrCcPG8U+CWBVWySfWp55GC8YznjNU5ozIp28sOajqDuYus2sV3ay2s4ykikHA5PHFeLanbtpl9LbTQtEATtPXIGMfzr3O4iN3EFIBmxkYNeceOdOdikwUo8bEOFGMjB5JP1rjrQvqj6DL6zTsef3JUkEcYBxz3rqPg94yPgLxpLfFYHiubR4JBNk5KgsoAHUkkD8q5S4ZcHqSOME4qO3e4W7t/ssyW07yoiyyjKrlgMkY9DXj1loz6OTclc+yPBWt6zrejQ3uqaelhdTkny+wXPH5jFdBPAVeGXKlGB4Ucg571n2a3LrbkyRzyhIwZYwQjYUDI/L881p3YVAOxzk814Da5mXFu2oszZGQRkccjpTIozu8wttA6MBkfXFI0hl8wdGJB5HanKxeNgOQRggcD60nsaadBt3OBOE8wSgsFUqpAI7nFP1a3NpMsSbJCoBAQ4BJ5/rUFxHGWWR14iO5eSOegNLaBrqdZWxuQ8HPSpW49iZplt4UjDZIJBH1qvJGrCMkHO4jPbA9KhhTN/dgyHqo2sOhAI4+uKtTn92F5GMGm1fYrfYsuyIkRywMhAOF9qoXyO8qIgzErBSR7n1qcXQMqIoDHBxk+3WmBFaZSxbK4bOcDOKSTT1Jb1HXbPAZbdFV2AALAZBGece9NESWQUIp+YZzgA89sVRu3ZmLqC0m7AbGTg1oC3YwieZ8soyFzk8A9qt2DcbcxqYEmYkfMM7j70slz5jFA2EYjIz6Ht+tW4me50w7gpygJDY64z/OsrT41liM3DKCACP50+Yd9S7ZRNM2R8iBiNzjgc9arTXAvmmHlNKkEhBbyyRnpkHFW72Zks1CE5dwCvt3NSwtt025jxgScbsHkZzWblbcrrdkcS+VNHMrkui4UgD0Hb8Kr2z+ZNI75MpbBYggEnPFWLd0t4dzkA9B+WKrMfnRpVKo0gw2eOnWi6YtC5HtsbstKA46FVPftzVeMxyJPK2fPLcKTuG0D1ps7r5cuSuUBIJPJP+cVnaZ511JKzH5NwxggdqBPRFizuNsbzbnaNz8oIJx6irtvs81JiCEUdDwM+lEyLbtFCpIT723HX3/Wq12oTUwFMgjijIZCPlLHGDn2/rUWuJaj7xpHmLK21T0Aop7gIFDFWbHJop2QuU+c/AH7OXjz4qX4h0fRpAmFCSTLtXnOSDnsK+yfh1+wJ4c0LTLSb4i6uk7riR9O01SC5AA+ZyRj6fWvoZNbsPCtrFZ6HYWukWkIACwLliOmSTzn/Gue1DxC0xJJ3HOTnnn619C6l9zGFDudJ4eXwv8ADbShpvg7QoNEgByHgIaQ56ktjPr3rI1vxJLNMTPI0q4GG3Zycnv1rlbjX5CSNyBiSQcgDArLfUhIzb5ySVJBxxwa55Tsd8KKSNjUNdhHmbCxI4C5zg+1c7qOol5C0h2MQCEIwcHPNU5tULyfM2SMgEkYOR1rNu7rdhsKzAfxcn86xlO6OiMVHUbczmRPmODu9TwKyruRCMYHHQ880+7vWd89OOFzyazZbsMhyp45PrXM5M1STGyMpI5IzyRjNVJjHs2FchuCDg4H0pGmBAccL3qm94g+YoHYgjn69alSadwlTTQ7R9f1HwgxhtZmuLKRmaS2lOSgPPymvRtI8SWniXTjd2EpYquZYHxvjPfIryW4udkpLOC2Mg44596zE1K98O6j/aOkzFbwEl1YfJNHgZVgD9ea9bB42dJ2k7o+YzDKo11eKsz203exipPON3HtVdr9gxYYJJBAORkelYGgeMbHxrpKX+nsEcEx3Fq5IeJhweDyQTnBHpS3U+eS+5QAcZxgjNfX0qsasVKLPgK9CpSk4TRuTXryptLFRggY61HuDqBvDSYHJPOKxY7h2UhXATBIDE0sGpFQcnk8cCtznS7nTBUULl8HrweazbnWIPLZT6YAxz6c1z95rizEIruHjPUZBH41nT6nHcElSzHoRnJNBGiehz2vtKdSk85AOfl55I9vap9KfYhLkg9ge9SX1kb5sYzMvCknPFQW37lmidPnBx0qXuWm2ac3zICSuMZHrUUUp3kFsDBxxzxUZ3FNhII9cc1K8KW8YcjL9ASfWhPUiUdblPW7EXsYkiISUAE461gKcgkckkg57HvW+bvBOevY4qjqNqiETL8owd3HGSaHqUtDP3AsMcnoferttN5n7s/MQN3sKz9+MYPU+nWrFq5VxjgYwaIkVHdXRPBiCc4UEscHHcmpbkDzuFySOpNVppv3kUvKlD0HepWlyoYsQeP1pvaxjF6q4gxG/A57c81IXUQNxzz35qBJAXA3ZwcjP86R5T5MpGFfkA8cj1pxsE0T6Oi3V4E3HahDEDrXXhwgBTK4GBz61zHheIoZJAoLEYLHjiuhEpyV/AEelbK19DJpXLCY7ctxk4qxEQHHOPqKpxtyOvXtVmHb5nOSMc89KNg5TY0/Bz3I6elX5UHlEbsHGcg8e4rPsH2kBeOPTNaE7BYcNkZIGMc1n0LSadzB1JNpILjkZGe2K5q9Ta6suMEcg966fU1Y5UNjnuM8elc5qJBzk5GcAd6nS50NXRnE7ME8DqKJ3CkEAZIx9KTqehJ9T0p1wcKOxI7dK06HHrzWCDbjnlulatkML6DocVlQYBCk54yM1qWKjIxwRznPBFZ21OrodDphJwpAJ4KnuB6V09pH5bbi2OQQetc9oxBIOBg8e4rqbCNSVBGRnrigy3djY8xba23zEgkcHjBry7xteA3TOMkk469q9NvblYoCWRXAGACcDPrXjfjS+3zuBjAznnNbx0LlG0dzirqRpLiTdtPJwR0xUQx+IHrTcEdCeeeaOmOxzTkzBaluC33KGxtx781diQEHLZ5J6c+1VomwoznnjrWhZqA3QE471juVqjQ0+xa4RF/hHOO+aTxNpqRAgDAbOMgZP+c1taFEEmiwPnzu29iB/wDrqLxfC52OduAxGMjjOO1UhKWtjyPU7MAnaNxz1FV44iV2kHGMEY4+ldBfRZLgADntVSKJUlVmXr0B5BpOPU3Uuly3pFoRDH5ZCNDyFI4b2rYt5owQrqY5CckY+Xr61W0mNEuInZiEIJZVHGT0/LH61s3GlKyhgcZORk5zxWTiti1Nxd0VL/TbbV7eRLob3dSB8oJAPQ9e39a4G/8AD76HdcuxglYBMg4OB0NeiWtsXJKguFyCe4qPUbVLy0eN13IOQT2OcZrhr4dTi9D2MFjHSmnfQ4WD7gZhkEnAAx0qYD5uOe+M0T2wsJZYmBQbvkYtnqOR+dMRgWODgjk5ByK+SrUnBtWP0DDVo1Y3TLsUfB3HGeeOtAUiPkYOSDnGcU+1cMSrEkkYBwKlhiO6XzthB6YPNc+qR1N6EflocnuBk+35UktiNm5SDuIIx6GryxFolWJQ7uQoUdTz0/U10nhvwFdaxZy32pWyaZpcTMRLOTl8cDaDyeR2relRlUdoq5yVcTCiryZwxgMLPuBHPGATjAzWlpkKzuI1G+UjIGMGut/tvw1prp9m0Oe/eMAtNdTHD8dADjA/+tRcfEi1lhQQaHZ2THrgBjnGOv0r2IZXLeTPFnndOOkUVm0O42hTGECsAZCSAM9iRmpBp9hogkmvZoNQmVgY4Y1JQH1JOCSOKwdS+IGo3SPGI/JiLA7QRtBHAOKx0ubm73hASHO4nPOe+K9CjgKdK19zw8Tm1SunFaIv6/rNxqE7yzTFj0wWIVV7YHoKyDcjaPJfEeQSUJAOPery6FqV/vEcJdQMb2bAzg8H2rR/sG0s4QblfNG0A7RgA9wB9a9VLlVjwZ1E2c3Lr2pQzFYis8W3IV2IJY8Zzg4HAq7Z+N4o9iakktpIoLFkXzIic4xk4xzVkWiTMFRUSFThfl5I7Zp32SCOJ4fKUq4IYMuQcnOcVDaQkk3dmrDrNtqNuDDPHOFXJaMjHXnP0qldqIg208nnrXN6j4YtTJ51mx0ycABXgBCtz0I6HJx+VVtO8QXCypZakv8ApjkkTKCFkGSBj0x/Wpu7rQ0cY9Dfjm2qSW5bjrTLib92QMYPt39KbKylD6jP4VWkYgAEkd+nNaCtYQAnJI78D0pkoKuGHGDnOKfFGWJbOB6HrTL9vLUDIJPPWp6iTuU7+bzmVkGcD1IBqXRNAklmlvrtj5shGxSeFAGABTtLt/tACuRjOQMcA10EFqocDccAZwTwatK5MnbQsxWnlQpkE4HIx+tPAKHPU5xjtUyBjDxkjoMnnFNMBjBzxnmixje7I2YjGePWowxA64BOKkWNhtHGD780xgDg8DjNI0URjvtBwD+VIuBgE5OeaGcqhB78ChMEkjBwc0FCTRbWBb+LgACpBGFA447etB/encDjjpipIQTjcMDnigpNEkJ4BUZP0qxGpIJI5zj61GIwPmHJPHWp0wACTjFGzMZXuPWVoxtY4PoailfcpBbkc8e1R3V5EjbZTnAJDDv6CsxtQKkc45Jx7U27AosvyXAdeOc9PwrNu7tmJVCFP51DJdP2YEdAMc/Wo1RrggkYIPANZyOiEbbjwzMCOTxnI9adFAz4diQOwPWp4otgBI56VIFCgnJPORnoKzszSbS0QbNqgnk55AFPjwVA6AetC5POM+1TQwg5zgFecA803dCi22RMu0FscegqvK+FJJ5/u1Zn+RSDxnjGKz3Hmnao5xilqdHMV5H3E9cgZ55FQsSMnpjp6VYkgb6Y4z0o2GXAVc4IApNDbuUZoc4dOSR9MVz/AIj0/wDtC3mXyixZGGFPOcHn867O3s1lco2UJOOmBVPV9I+zSMysRxww6cVEo3Wh2UKvsmj5n1C2lt38tid6YVwevAqvE8VtNbXNwN0EEyTSIf4lVgSP0r2fxb4HttVtftEUjRXOdzbFB3emfbmuP+HnhPTPEXxDXQ9ftZ5knSSOJE+RWYDnJ9MEH868bEw5U2z6mjXVWGm59W6Ndpc6bZTRqFhlt0kiVRwFYAgfrUtyxLqCc8jqB3o0/Tl02wgtCx3QgQopOQiKMAfp+lQ3MmNqHB+bII68dq+XktXY9KDuiYqAZY1OxyB2ySPan27qZFiBHA5+XBxTI2YOJgACRyM4IFRZVbgyqAHbgn1FQ3oaJFicbpVjA2r3wMnFNtFKiVm+cqcEdOe1NRmlukkVioUEEKevFWIpEglJkGGfAGTjJANJJ2G1Yz7uOSB3nEgLsQVTHArUXEpiUJGiGIFyDubcc5rEvr4C8RXJCk4DYyM+la9pD5UJYyZ6HJ469qptpDMu0BWdz8oCE44xnnH8qDcsJZNp6kjIGcenFNvJN88UaMsflkszHPI56/nTydskZXbhzy2OMY60kxMkNntskdpGLDBJPHfPH5VLDIJIADlgR1PU1FDKZ7h4l/ehWBIz2IxViWLyJHjQBVCBjlsfhijzYJj7JhPaEMjghsHJwCM+1V2jFspQZGTkLuHyj8Km0a5U3JU7VVnwCBx070uqLHFdOQgYgYyD1+lISd9URWheWcySAukYwF7fjUySOYpIyTsHJwcAZPSqKTGKFz5bI5JIDEdO3Az71MHhbSGRY3MspwSGA2g9SOn5UWV9Rp3FaM3bYVcIp43ckgd6iaRZphEh2qpydp6/hWraxrbWAzIdyR8nPJHTHv0rFAP9qxrwkTdWpbMGWp1Bt0jXAyeWznA96VAkakqwIUc4PFSaiEit0ZyEQMVHGAc44/X9KhiKrYMV4lxl1/w9eAKYLVFSK5a7vYpDktzHjOARnP8AQVqRWkbSTux5VdxVmPIBzVaws1aGGbLFw2TzgAU/ULzzd4DYYAoeR/nvSuOyI7NIrhHkmjEgZiUHTaPSiooY2uolKrwvHSii4H0VfayZZH6DPB9M1z9/rW2XgswcE7uMdMdOv/6qzbnWIWVjG5ckAqQpAz3JzWVLqJnJBycHaeMDt0r0XI7ow6mnHeNEkjo2VbJK9+w4qpNrDOnlrE6DGACM/qOlUZpysh+cx7RwAQc1S+0t5IBfkA/NnqKzcmapGg0qOFLHLYyw54NU5bvdmTIUHgAkfy61VN2wUDIBPfPNUJZsqTuAOcgHvWbZfKW7i8JQfvMckcYzj8apzXmSWViV75GDVSeXfJu2g4GeDxmqlzdFjtDYGM8jAoGlZk0135jbjwM4xVCe9UHarZAPOOops04wRwcnIrPnYPIcEA4yccVm1cZNdXAcZz0HFZzzI+WJO7GAMcCkkmOdvUk8Gqk7yFAWIXAOTnA4HGaE+hL3IlvrvRLxNT051juIyC0ZHEijOQQOpr0nSvFWneL9NW9spVD8GWAsNyNwCMema8pklYxsQ3LAHg5HTqKo2OpzaFqaXtqwjZSBKduS6854HU817GCxUqUkm9D5zM8DGvHmivePbFu2wVHHPGfSqtzdmM4VsN1IzVKy1GPVNPjurdhLuzkZ5XHJz6VDJMNrAgE5x16V9hCoppNM/OK9OVKXLJWYT3QLMQQcjnNV4xt2S8Aqcg5oijyx4PB6kcU44BKk8dhitUzkt3NHbtRZCQQ3cEE/Wqs0KmUSxAlmA3AnP40tqS3y5GOmB6VbuBEijB68H1o0J1T0IMCFhvK4ZcjnkUzU5BJEm1sAHPBzxVW8Kr8y5ycDrk1A8hEDvgkAYOetRZ30N73VxrPnnJJx6daGm3o6N824EDHQVCpDKGwQSMj0FRMx3jHX1FX0M2ytLF5fGeB04xTBKAwHJ+lWpwGj34JIwDVNmwxPT04pAlzLUuqBIhOc5HT1IqNX3wujDGQDjvxSW04Aw2QMk8Dmmp8sx5IGOD3qlqjLlswWYMq8Y5wBjB60TuoEhYkjGCCP0FVpJm3cZLA4xikaR5W2spUk4OR6HtQlqOS0Oi0RI4bNAgcFiScnIx6Vqq+eV69cisewDbc7yQCMLjgVpwEkkAhSeOa0VznNCE8c+nFSxsC4B9QBzUCMAh5yc9TT4fmYHJH+NJlG7YYUgNxg44Na7bcE9Tj8awrI/OpyPl5zWwspmTOST9KWrRrFdzPv1EgZlB5GMk/rXLaudilQwJwO4rsXty0RbPB65OOK43X0CTvtVRgDGTUdTSztoZJyxH65PFSHcy4wBxzUaMGOeuB26VICM+hxWiehy/aFtlORjkjnpWzYZbC9s5OBWZbqVcYwBWtYlFbJbAI4Oaze51Lax0OlgqTwAvQDua6jT8/KMHGc1zelx8Dd83Q5B4rqLIcDnAFXExatqN1qRI7VixyccYrxfxawFzLIpVd5AOSSTzj+teueJrjbauFAIA/GvG/EpBlRc7wzbsj15NaoUnpYwmChuRk9yDSxqGkHYckZ71HvzyMdcnPBBpy8SENzwD1yKhshWL8ClyCMEjtWnaKCeSQOO1Z1q4LDI4x/Ca2NOTdIDxwQaz8wkjsfD9uHcMcZVeo61meKYzJuXgAnqepI6Vu+HURra4mUgMCFGO+c5/LH61ja6PMll45U55HarTIS11PPruBmByBwSMevPFV4LZV4zznJDDgH0rTvg3mZHAJ6Y70y0iw4LkOc8gCrexV7O5dsrfzF27MFuOOgGK6CxgWS2MZGfLAxj0/Gsu3BDKV6+47Vu2MewYAGTzknOT6H2rNp3LT6MyngMd2FQEAnJ28cd6vXenR3KFcY+XPyn0PcVpvCu4EIuScHFLdWQjTzB8mBg471pGKe5L5ou6Z5vrmjNISiyCJlPmByM5x2x+Vcpu8mV/M3BsnJJJ54r03VrNnBdQTwcZPWuB1608q/D+WUSQAHJOAec/0rxcwwyteKPrMox/LL2cnuNtSABt5JOee1dFpWgXOrfvGeKygHJnmOFKjqRjJz+FcrFN5Vs/yPMy8sqdSDxge/Ir1e30iHS9F0yznh3utqDtmIJUkZGfU814eDw6r1OV7I+gzLMHhaScd2Rad/ZnhOc3VhdNf6ic4crmJABztBHJOep9K5zWNV1nxA4F9O8sa58sRkqqjJOMDjNdJ9kt4xlVYA4ByuB9RzSvBFGhxgE84XoK+wo4alSVoo/Pq2Y1asryZxX9lXs6kBNgyQGJPI9SaRNAlQASMqjPBA9K69p41QjPC9MnGKxrq58wlQdydeOlbNJLQ5PaSk7mM2k7VZRtLOeB1yTW7pOkxWEG9wNxHIPIH0qG2MUTJK4JKHKjrzjGaW6uZbwMAWiQY+7gEgdjWOi3Grye5ZvtRWKJltVDNkDk9Oeay7l5ZWdnbJBAC9setPJwWx05wO9V5WIxkEkgHNS9TaMbK4DcAUIzzkHiopgxBbrxjODUjM2Tnb7VQuLiRCAh5ByecVNrmqZHcXJSJh1HBwBnNc/qGnJqOFm6rllOcEE98j0zW35ZKkM5BbJz1/CqroCxXGe3NVY0vZamdZzXOneRBNIZUJKpIRzjsDWg7BjlTk5wRnFRXNsrqVyxOMDb2+lNgJFuqOGMsRPJGMjjB/nQC12LDymFOPv5+tZ/z3l08DnhcH8+2aLiU3MpVGGcAnB5rb03TkRFXHLkFnPWperJ2J7O08gopXAxitq3VJIwMKcdWA5qEW4XAwT2A7ipYJirNGOBjjiquQ1ckLbW4JI/lUEkrEjKrtzwcnNOeXKkDquM/rUPmxLEWdsEHA46mjmBQZPuRsKMqc55HUj/8AXTxb74ydoGOnc1XI+UHBJxnOMUsVw8Q5yc8jNG40tbFS7Uxy7QDg809Q0QBOMdx3qzcbM7jyxHrUflLJb5UEknHHOKAkrCAHPOOelSISFz744qvtG3jcQDjk1KsjbThc9hk9KCWycyBVByAe4qMzlFI3c9eR2qPIJz17Go5GUk5z6Cgm+upnXkgcvjcAeO9QSRbyDghsjDZPb1q/JDtjJbJJPGBkCltod0gySze44oN4vSxXt7R3OTlSefUVqPa7AHBJJGCMY5pY02r8wKkcYp8kqjIBJHbNTbuGpG8mUUDqBg5piKXAIIIJxgdaEG8Md4XPPI7VYt4RGQR1xnrSsPpqOgiUt85wPrjFTbYmBbeMgZ6cZoKhjhlOAM9O9JIFOBj/ADinYqMraWIJopHYldrZOODnrVaS2aMkkBB0yDkmrCrJGxOCmemOmKfNceZDsZQMZ+buamyRpuZlyfk55H6mqRkVc5Oz0q1fz4wqjHYmsmUGRjhSwzjArOTsdUY6FgXoibBbIIIJ/rV6C8SVY4SWcsCAW6dK5138sDJI5KkEcnpVm3LBk5GOy88+1Z3Zo4rYk1C0lhchSuw9dvT2waqeHbfTbDxTBrs9ur3dqGCs7EbdwwTgd+B+VbVywFlGSQ3XgdVIrn7wCGQv1Vxn3JrlrwVSLTOqhVcHoer6fq9vqEe9Zg5PIHJIHrzS3P7uaKQkMknIORkGvL9K1h7K4dlfAKkAkZAzwR7V0sPic3IiEgOEwFJPAAyMivmq2DlHWOx9HRxcZKzO+8pWjLc5xx7iqTRl0PIQ9ORxUulalFqFtuTkoAC3b60SRHftBBAOc9q8zladmepCcZK6Y2CPHkYOG43HGR15qLUpUuLu18s+aMlmHI4BI/P60X04t7UtGfn+6M9QfaoNEtylmMnzAzMdrn5lHX8s01oW0Le+ZAhgDEBuQSRlcdM/nV9pGXTGUNh3Aw2M8f5FZ7DdeHcNpJCkE/TitG92ooVcsqnAGc4+lErbBco2TrBdPNIscjbCCjcjkYz+tMiBeZG4KIMFeg6dKjvG8okjvx0qSxiDQkcd2LHrULQL9x+mOsU13Mu8ZAGT0HXjNLMzNplxP8xllIQMrcYHUflUaMIxJAhIDDPPI5qc3Ih0+JVAJEuT6EbSMfnim0S9SpaKIWRYzv4y2T09q1vLSZC7jGOwxWcjJZWhuXYqSxBGO3GCPzqezlKRSLjAySATknPelaw7WC5ZIPKUlupYbSOuOhJ61N5DQoHYiNGIzuIxnjio7s+eIf3YBUgljjAp2rSGNbZUKSrvCsMngY6getK/YduxLG3n3/lKzBVGeBkEA81Vv447iVHULmHLBt2M/nU329rCR5IXKMVKYJ7HGe1UxD0B5L/Kc88GklbcPUt3xDW9uM/KwBJ4Yf8A1qgeGNoId4csz5POAR2981dvkWG3MRGcLgbSO30qjHfebCqEYGQRhQSD6ZpsZdilVbcjkMOCCcY64rKmOyZ42K7mwc8ZNW92zLsQSTgbhjn/AAqNrVUuC7gGU4zx/L2oW4D0xHGqqu7A5OTRQWLY4xiinoB2zSFF2vkFgexxVOe6ygXdhDzgDn65qhcanIqfO5cAAAA8gdqoXF2zl2GBjgHPaurXqehqXHvlBYKSg5Ayc59aR7hxHtDZVuCw5wBzWP8AaApKr1+91zUDX7IQpYqTkjnPX2qTZM07i/RXfD5PUHrVZbx2YRvICWUdQB29ayJL4uWOVxwCMYxiqr3SspfBY8Ac9agauatxd+XJsJBTB7kYFVHuPMX5X5OSOQciqKXyohbdjBICuckg0z7UykEKvTjHbFF7DLj3QiQA8n2HFZ9xchgMAH1IpktzujB6EngD3qnLNwQpI5yR746f59aBN2HyzFgVOcHIyOoqCaYbhlWdVOTg4PTFMLuwLcqSSckjpmqj3BZnXcx4wewOKdiG7hI5lYheM9Cx6CqE4cBQuzlsM3Xj2p8jsmQT75Pf0qGRg2MDJ9jgZqkmtUZSinuaXhfxPN4Wv0Df8g6fKynIzGTxu57etd87LLtkWRZInG5WQghh2ORXlUvzRlOCWGDnkf8A6q2/Buvy2dwdMuWzAxLRSMMBQABtHtmvewOJcHyyZ8lm2B9pH2kFqegxyBgEXgdiTVeTL5+uBgiqyO28c4OeR6fWrJAByRX1EZKSuj4OUWtGWUPlqNvIxkn39KDPtbHZhioVlVgeCCMY9OKrmTL9M5GBjrnNUY6svMvADgnjHXnFZ8iBTKFBjTOF3HJIHf8AWr0UpcFWHKnjnnFQ3KhlYjAGM9M07MlNrRme8rRRAFvkPXNRBt7E9Aeh7GmXjksBx9MU+NzwMnOMAY4FJ3vqXpcCzYxjIPB4OKpzgoeo9MdzV2UcDr74OMA1WuVBUFfmA7+nvQO5Xgnw/fHT3qS6kwok+c4IGBxiqQfDNtIIJPzc/nVox+bBICdxIOOcDAGSapNbEST6EMs4YlicgnO7HYUtpPuumO7cBg4I9RzWNNN5UcSLtBUncwY5xV7RC0zCRnOw8gnFF9dDSWkFfc6y2dhgKcAjt2rQgkHGenT3+tZls6hwgB575zWhGQD1HA/GrbOblNAzgYUDIHGfWrcAPJ4+tZ0QDHO8dCcEGrUTZQAHB/So3ZcYNK7Ni0boM4J9a2rJysgYc461gWTYKlue1bNuSigdye1V0HHcuTAvETnB6/8A1q4PxDOkk74QbxkDac5NdffTMsRKHDdB9K4+/h/ekhRzk59D61HXU1exkgNswMAkDP17ipsd8/pUWGiOGOSTUxbCAnk9a0i1Y5WuWRNAwDc5IHQD1rYtFCkNwc9AO1Y9swJIGAeM5rasU/djBGc8Vm9zVO6Oj0nd5WM5ySeTXR2YOw54X261zmmqAVGSPU+9dDYyhclhkY6HirVjO76mV4ikUQkZ5zjIryDxEWe5UgEOrZG3gV634gO6IsFyMk9OleP66gF05BydxOM9P8BWifYTehkSs3nNvPJOQT6UkB2vnk9yDTiN53HoP1pYUMjAA4JOfwrPcaRpW44B2gDg++K19M+bgDAJ4NZtuu4hACOcY45rZth8pCgBlHAPc9KkJHeeHYwmi4dWEpJJAHGO1YniByqSxpwx4+grrLG3S302EBv+WYLBScZIz3ri9dlN3cuEDAKSM5xmqWgraanLXEJaQj1H60sVq6uhBC8ZOBzVsw+ZIMcDODk1oWdpvDE4BUHBIrS5m9dER2aFQuecDvW1pvAPfjpVU2uxFYDkjkVYtWMRz196NwV0zSe2WJgwyQec9OTVhYfMRuAy46nkZp0Wy4hAySMDrUkB8uNlAzzjHeqiVLVaHO6xbJFGpwCeTj3rgvFllLLYyi3hMso+ZQBk57ge5wK9Q1mweWHCGMPkEGRgAOD1rmZtQsdMtI/IuEudS3EeZEoKKMe/U8/pU1YqpGzQqNR0qimjlNJ8GLBD9q1uSa3UokkVlGcNuBBBY9hxyK3NR1y4vp3bcUBAx3wMYwPbiqct5Lczl52eUseWY8n/AOtVa5uGPypkAH07VzUcPCirxWrOnE4ueJfvvQsjWZY12H58DAPeornVZpEVOR9B61UaRY1Luw9Bx60xA85BXJZeg9a6WzhjG7CW+d2JGSOhBBpI0uJDgR4UDJbIFXLfT5AqySBcE8qDk1O7IhwQQDxWbk2tDrjFJEaRhLcZILA1DKMkBhvB5zzUskgZgM84z0qJkd3AXjn15xWdmx27EXGTgKCD9KiYnBDtknOCP5VbljUAvtIA4wR6d6gljGCRnI4xinYq9lYqyYwMHnocc1XZBnGMmrUsYQnnnGSPSqplUgZ+Vu5GaLgmRSHB6ZPaqk0ZYnaQKsscAnOSAcYqCT7ox14obuUnfcrSzJCg3Dbg4yR3qjGJDf8AmIAVYEDnjNX5Yc5OAx6bTyK0NJ0reQ7jLZwAOg96WpSY2w0IRoJZCfMOMr1/AVtQweWuCgAU5GOtWYowFGOGHB9/elZNhOSP8KTdiU3J6kaqQAQQHJzz+lI9uzREswRgMg4zuOakHABbnn8cUBd2B1x2J96k0joU1jILdQ+4E4GARVa7iAIBPuPc+tacsciPuIBU/mPpVKXe3A9ccik2a21Kcc0iPuHKr1BJINWotSS6jP8AAc4Hc1C0RXPy4GOT24qkw8rtg59KLltK5qFAw3HcSOmDV+ynjW2ZWADkZXHTNYNpd4fY27B5BY8YrUitw9u2GxyMEdK0RyzuWJYN6rkDBH3h71XaM4ODgqcAetX42UgKF5xg8/rSCJGYZyOccDNV0MfUoSblKqV4Iz0xRHACOUyM8HPQ9qszxqQAG5HB4pI2aKNgBkEgYxmpKsKtqr8cDjJyc0/+z0iYMrAuoJ25wP8AOKbC2OCCCSTnHam79x3McZPSqSRS0dxHOC3oc4PtioI4Q+SPmI4qS4LKAv3wck54p1pDKSdi96nqarVsZFC2QCu5snntxitKGDA3ugAfDDHTHTH6VPZWoiYqf4znPWtJYyAqkBlUEDiqsr2M22jGlQpOVByDyOOg7/0qrcA7/mIHPbity4jRYGbBDtwMVgsjM5L4PABP0pS0Q4yb1Ikm3qBuJAyOlMlIAIH60rDbwvAyTz0pjAkFumOcetc13c64vQqXCCQNxznIOO1QTaW2zcrABhkY6irnViBkk84x3NWI4FiDMTncMkHpmo3NIzaOXfTJWdnOzZ0AA5z3NPjtpbYDKjPYjn8a6CeFSB8vHUY4NU3twGL459MnApbGqqFISl0KMDj0A/M1UulEls4AxtGeRzxWnLBheOf0qubQqCxOVweM81Eti4y1uc5BKQuxmyc5OOPzq4k0gVNzkqMjbntTDp5idyceWSSOx6UioCoB7n1ycVzSimehTkbGka1daTIcSlInIJDHIxn/AOvXothqEF5ZpcRujgqPusD3Oa8h84DK7sgnA78VpaLq11pEnmwSbImUqVAGGGevPTrXk4nDc6vHc9OhiHSduh38k63OpE7iUB4AwOcda0tGhVFnZiGfH3iSSAMnpWJo0kUqeez5Z8Dbn1rVcm2DEDYgHVc5Oa8GcXB2aPfjNSV0QPsW9RjwHIcYGBnrz+daV/KTGpjxubJOB3rJjZrrVIHm3xFgdoYjoOhx06VsXcoRQIgSDzkms2tStbmVOVeRQzAscDb796lh2hsvnb1wO49Ki2K9wXOSeg5Bwe9SzlRkAZzwPShaGjsHliaTK5CsQRg44B6UXc3zNCVO5cHb0GSeopLeYR28hZQCD8vuKrW2bm6dsku3OTkjAHSr9CNCeeN7gIin5V5YdiKuWBjWE5cttyeeTn0qbT2MaFl25IIIxn61SmlK7wi7RnAwKlJ9QVraj1nBLIwaUJggkdyT0pb5iZbVUUbmGWwucHPSobJWg1K3zySc8nIAx3H5Vd1GbyJIwnMmQwOcc5zStYaaZSCG4v2BAKBcHjnNX4SsazuRkRgA8HAB9T+FV7RdrFyQWbJPOeSSar3TmeYQb8xkBmUHBJB4z6jrQU9ySWQys8oyBghQD2NFqirnjjI6mnPhIwBhVAyfb1pLZjJNII1GEPG7oeP/AK4pW1JdxJibtpWxtWIDJYDaAO9LLdLcMNi5KgAtjFP1FE0/SygyftGULEnjPWoraRWVX2naQcjGM44qkkSOMTHp0+tFPt2JjJbEoLHAOPlGelFIdwu7jEjx4YPjHU4AqkzMoIjztyAS5yfrT7zeGJBBJ+Y8888f0qhcsCp3fMTxwa72r7HoXJLi/aCTymGDzhwByKoS3yuAGXEm4gMx4P4fhTLlsTOzuBFGoI3KRz3APf8A+tVK6l81oxGAwwSMrg/kaVgUiVblwJXVcgtu2gcZ/pUT3SyOBtwc5GBgZrMu7qWGcxIwCEdxgE471Wa5nXyyQOOTg5FRKJrFmu0wclSozjJPXnNN+2q0hAcEocFcetZwuf3YAPPViDzSCfIJwBkAk45zWVjS6L0s+MAbWzxk9vpUXneaBkhRkkkDBzVZJkKnkE9euKj3sRuyCOo/+vRYzbRLJJ+7OCCQSMkE1Wdl2kZyQc9MdqDNu4A5J6g1Cz7G6fQCqTJ03GySb1P93IyfSoGw8nDHAyMY45xUm75yWUbTyADmmOMMcchjnHp0q1qZtifewo5x3xUFxE0iMNxDKMq3IIPbH41JkgYwASTj1pM7yPmGQAOM+taRundGEldWfU7Hwv4ibVYhb3RVLuJRls43gDGf0reE244DZwea8sN/LZXaXcK75IwQFxjI7ivQdP1SHVbdZ4QxV1AO7AKnjIOPevpsDiedcj3PgM1wTpSc47GtvXBzwOtV3Y8HoMcYprOMAZyvPT19KSRehzj0r3bpnzGqepcjmLAPnMgxknpirEh3YJ4yM57VmWzjzBlsLnB7H6CryuNzAOdgyRuHahEvujN1NSAWXaCTnPp61WjkKDAIOOpB5rTuQJYnVuPTFYhLxSlScjIwMdaHcEXGkJIBzg+2M0kmChABUYz7U3cDz1yOec4ppO7POQKEiW2tTIuXCkg8HsOnWkFzkckAZweccHima8whUSZG4nAAGf5VhvelMpkHcBkn+H8KmVkzen7ysN1G9EEbvgkBgCQc4ycV02kxiO2VMnswI6Yrg9Hu1v8AVZ0JEkTS5K5z0GMY+or0bRohJIoA4QYKkHIFSnfYdVcqNKzuWLuo2gA9Rya1VcEYycYyTUZsRJEZYsBe64xTcb8hsg7sY6c1dmcsXd6F+0YE7uTkZHpxVwS4UKdo3EAHoc+lUIGIAXgYANXbch3UkZYEYJ9aXU3ltZmjHIYApY4A55rZtrjzAGGBgDpzmsoK1wHVyCuc9c5rQtSNgAGAOMetaIyjoyzKSVzjjrXOakrKGzwgHOBzXTHBT0JPArD1UY8zI5IxjHFS7GqdzmnCu/PrkClx34HGDio5MFumOSBxkmpFwQegyKpGbV3qSQbYwNwDZOD3Nb+lpjbtBbBORnHFYdsgLAY6mug0tGBBA5zg89qhlWR0FoQgwoJJ9TmtqCTHYEgelY1ou5hnKY5BHetiElB069O5qlsYy3MjxC5WHJ4JB4B4ryDxCcXRUDKOwYY4YEdcn05r1/XVDqwyScEHPavJPEy+TeDALH9KqzGYsjjYeQDnpRatiUdvWoyQfmOATyBUkABcEcg9c1HUuJtw4kZSOSOASPXr/KtyxUS7VACMcfN079Kw7QYC9QM8iuh0tUNxbBgCWkUcnjgigTPSJE8rTU7ERqCCcnOK4u+TKybOuSOa7q+UNFLzs64/PiuSaF5ZpQeQTgDHWqQrGTa6f5pBKqArYGT1regscYygUAcHHep9KsfKVhgFAckgZIrTeHC8FSR13nAqlYlRVzImtmaQMADGAdy46ms+a2KE7QcHkYrcldSMZAGe3Ss6/u/JiYKTl+DwOAO4rRMJpJXK6anBp2BMWZueF56ds/jWfqvi+6VJUtYxEGGVZvmI/wAKpkjJYgHGeWyeck1h3W67ulkMrKqkgop4Oev8qpHPGpq0RNqVxcuHuZjKc/MMkAjHPH41BawAlVjRI0XgAdM96gf7I8kihuM4+93HBH51PbRJbqoTI555zz+FQ7MUoPcuRWu48v0/wp7WUWQMEjAzz3qWIDIODjgj6ilurqMQ7lyS/BBGOfXmlfQSTexWWziK7AihFPXGCTnqadAIrRlZEXeAfmJzwaha4CqAeSOfb2zVSSUOw3nbnnA6Cs7s6oxstSeS4MhJ+72IHAqITF2GR04FMX5hkHI7Z4pVGSDnnIH0qditCSNCck9ADge9WkbZyMZOBUDN5SZYhjzg/jTMs4OeATkAdaVy+g+eQySbQMDoQT1NKsO1TzznPHIpANvU8k9+9TuFVMA474B70XFa+pQurZhFyuWkXJbHIGax54hCxUbiBjlua6G7WRipBzgYAJ7VRnsjPwcjdjP4CoTuXp1MkIccrtOT9D05pvlHcSeg7VpfYuBuY4wRtx6//qpF0tiwwQBx1OcfhVIV0V7a3SVh97I5JxwT6Vs28HlRrt4IHJH+feiO3jhACg5A5PQZqYJ8xOMD0pt2HGV2IuFwBxkZpcq2R1OeQaaMluBgY4NEZH3cAmsylZMQNhyCMgjjipVi4OORihIiSDgAZ5xVjCquTxzjP1pbmiK8iny8g5AGSM1nzqQ27JAyDgHitxYNsQ2qHJ4IbgYqjd2xZt2AFGcr2pml1fQzLh2KbTyMf1qhP15GfYd6v3JAzjABHHpVBkyRznioafQu93YrAnGWAHHHetO1uWjIG7KHBxis9vlfnLAZGM4FTwnGO/41SdiJWvY3YJI5CMcZ561JMQWChgRnnJxxWTbvt55IHT2q40m5lMfQjnJA5rRS0MHHqyQRqxIUgADHXPFSMQinBzz0749KakO3OcknBHIINDMgcsPp15qW7DSASDOcEE/oKh87czAAAZwOeadK4jUsTzjOPUVJaWZu3DH5Fxu4HBouxWGLBLcKzzHKDAHqa2beIAKBkHA7VA+zzMKuE68mrsLLEqtnnOQPar6kOXKWo4wBjkHHBxShsyhMBeM7mOOxqNpMglFJ7/SobiVtmMjeRg/SmZp8zsVr6486QbCMYHHaq7QgIWCgknnJpUG7cMgHPHpUm0kDJwc4HYVLd2dMUkY18dpOFxVEOc8E4J79q09YAjVFUjABOffNZceSxOM8ZrFo0TLNvFvB+fDZ4z6VMrDJBYADgioBIVH3QSelMR/MkHGNp5qTS3UtSnOMDjvUDkM5JXGB2p7zE5zkDtxUPmZUDPBPftUbblrQJIwWO1ck89OtNNsW6gEkYx6UbmBzu4B9aVWU5GcnOeTQ7WsilczNWsCtt5hxhTjIOT09KxBKrA454Az/AI10V2+VdBjJHBz0rm1SSNWhZecH58YFZTWh30n0ZXkHy/KeR1pq3EsXygZjPJANNYbScjpwTjg0AFlJUZGMAYyK45Kx2ppnQeHvEMUN5FHMXjtCwUvnceo7elehzXDXNwYYLhZLZjzIoPbBHGPSvGHiORKoAfI4AwOK9A+HOuRXhuNOk4kA3jcQMkDoK8fFUU1zR3PTw9ZxkovY6h7MyzxzsBtjyQcevHFaFk4mtFO4OMkDceSBVDVZLgAQwMHeTC7TwB05q4qfZtPVBJgqMlQPrxnvXkWW7PdRnWkYaSb5WUAnBOMdeaJmDyPtDYLYDHrx3pYitvblV3YYklsZ60mmJG8gMrE4BBBGPofepaQNq5HK38Ayc8nP8qfpqeTKHwYxn19e1SG3M84YMdi5G0D7wzTJ3w2xTnDAEHoDUcwJXNCZVaUOOFIz1I61QmdmYxAYQ8ZPP5VcmGLdXzvKgqFB+lVgNpBOQM55pp3FbUSGTD/Jtd0wMN6VLcSebMjFwGxtC46D29aqWp2O7uNuSSOO1X7RTOoYKN6tkfShjukTSeWlkpAYOpwcjmqMY/fmRF5K9SO/pVi9YFyFYMAMErxz3z+dRKCFTP8AD0HaptbUfMxs00kMM0aYaR+uTzj0B7Vo28Sx2gkICvGBu7+nU1RKASh3bKbcnCkEGo9TvTLG0ca5iwAdpxnp61N23Yq5UvruTUrlFYsY0ckqGAHB71bncqWG0KgGRgnH0qDyxbW4YIFLHLe/+eKllAnt41JGCMnnnNXfQGNhdlQBQPfiinQxhC+NvJ9aKDLU09Y0O6tAfNiwACC6DJyT0FYRVZYC8UbhdxVjIMEEdeK9xu4be8cLEHNsTu2nBOcdfzrLuLC08idZ7RWEg+UYxz7+9epo1odTb2PDb3T7iTM4YCLAGH4CkHr7isTUkvoVnWJy5c/M69Bn0J7V6vqvh+yvrZljd1G8hlRScAYPH45rlXtpobQOsL4XPlpJHg8EjB7H1/Gs2mncak09NjztzcSIxP70kbRkk4I6/jQ6vEFUlwG6ZOetde9vFJuMkKqzZyqjHOOaxLuzGTswcAgZORn0otfoWptMzTMG2gcHoR6j1pzSFRgcjHGKP7LcKJC/Oc/KKjnQJE/OSAMDHNLlN+YasxBBxjHJ461IZF4J/EdADVVSI5Dg5UHBBGAKSVzIVbcCCeccgVDgyLlgOACc4zyPSoHn8zbtwSOuTQp2r2OOOtQq2QxAOc96SQ9yR3woxkHAzSqxfHGAOvrUakk5B7fdAoWZUZhjt3yOaq2onaw9gM89c9+tQ58t+AQR14pGkLjOBn3PNI0gYkknPqc5OK0Rk2m9BXcnJIAJGBgDp3Aq74e1htIvmimYm3uGAxwAr84PArPYqABznr16UwlwDtZQBlvmJHTpjHvXVSk4SUkediaMasXGWqPTUkHHUkcgegqaSQMoOMnAGADwa53w3qc1/ZyJcy5uYQByc7lIyCP5VtW8mAcMB24NfW0Z+0gmfmuKpOjUcSypOfu8Y44qVWJU5yxUYPb1quoyvPXpzzSq21G4AOMdMV0qxwJ6ail/lBLA7iR74rOnh8qYkk4znNXEYonDZOcccYqtexuYhwCOuSc0yPUrpO0mQAMZ7dMVMgKuM+vAxWck7K5UAY/KtBGBUNt25AzznmqukFu5n+JLRbjSpk3hJUzKGPHQdM153NqRi05pXbBMWd7DA4yR+uK9VnCSwlXRcOCuW56iuD8N+BbrX7lW1aGS201SSUA5kAJwPYVElfY2pzjBNlX4d+GrrVrcXv3N7ZEuMZB5x+vWvWdOsxp0SRRdRncTznPvUllaR2dvFDGqIijaFUYGBwP0xU8iPIEHTDckHPFEYW1OepUdR3ZLHkKSM/KMgZ45qa5tlunRUUnZzn1OOf1qOOMBlXbuB65ODVpF28qwyBzjtWlkzNO2xn2/mIxSVCDg+nY1pQEK4YYYntn1pzRCaJd+CcE7gOajjRrYguoBHIOckg9KTj1RpGqpOzNaBsY+UDHvWnA+GGDnjJ4rIgZ/KDsNpY8Gr0DEY5JPrU+po0aCyFnzjjvxWXqalQ78tnoO1XlkCxksQOcAZqnqcbNwd2MZHpSbLjoctcRssi4Ixzn1pIxzwMDAHPWrN5E+4jbjGM8jOaiiXAJUZPTnrT3E0ty1arkcEZHArc0ss3ykgjPHY1j2mxRyoJz1H+Fb+myB1+5tYHAyOtT1Jb6G7ZqBhTyOw9a1Ex0Bxxj3FZtnywySDjkVoqdoBAAHHOeetUiGk2Zetrm3Y5wcckjkivJfEZQuSGBGcAe9eteIifszAKTgfN3H0ryPxEgErjAKg5IHXPpV+g7HPiPABPzcelTWrDzADuByDim5GOQQeoz1p9uMNuwA3pnrUPQs2beUDqMnPTvXXeFLbztThAXODkbhkAgZ71ydkrcFsDPt1rtvA5ZtVRtoKJGSee5GP0zWbbMr66nb3iiVCD35OOee5/Os+CyEpUsMEDHAwc1emYBjgA8E8dBVGe7jjj+YgnPOO1aJm6V0XJXjt4DkhSRjgAcA1h3t8bmURGUomcsQB09KqXeoiXsAFBA55NYtxqYTIH3+tJye47JJm3JcgskcZwcck9KzdRna4lXbjao2496j0q586KS4JJBO1dwOCPUfjTWckHKrtySMVvTeh51Wb2RTkUovHfOfesyeJljdVQAkk9MY9x71syRGQHGCO/aopbFWTJySDkDrmtdNiIWi9Tl1inuUtLWWKJ4rcHMoUBmJOSTjrzWglr5YRQAQTkkdRVx7UJhVCgHk461NaWyhjIxz2xWTTNpVL6IjEHloXUkjGDzg4rFnIluSAxcLx1ziuiv7tIrKRUILkFRu6Z6DjvWHFZvbqqg5bGScYBPc1LsOmrashkTsoPP4mnG1UjGAT1q4luclj94+npUz2eVKIM5xk5rM1bTMtYizA5yB2Ap0SEn5hkE9e1a8en7W3gAkDbgjig2gjTlVIzzzyM+lF7Ip6q6MqKzBAJBUDIAByM54NTLaeWNpbdjnOMZq4E25JwoHYkYxTWO7LEgZ4wBWdykQCMEDIyQcjinmJc8rktz0pQgC7sAc8c81Jv6/MBjHGKrcZA8ZChdoJwQT3FQhV4BGADj61ZYhskH5s80CEsnQYx+NAbsrLEAegJ6YqSKDymJA9+au2tkSpkOAoIAz1NJMpDEYAJ4GeM00JFFowhJ4yffNJyueBxxUkj7QMA/SmYHce9D3LS7ESo5YnI20oUlOAM/SpOAOwpYwJOOcg8EVmzTlsrsfApJGRgYqx5ZyAcZz6Z+lEMOPlJz6VYEYxwDx+VJIlA+UADEOQOcDAz3qtNEGRjtwuMnFaKwbkzjnGTxUFwg8onoAckdKZotzkr9drEHgHoMc1nMcNj8639UjEoDYHUn0rBmVuHIABOBg84FBtaxExO4envT169cgEdBTC3XsuefpUkBySD2OfwqJasydrltOmDyO5FXbeEcHkjBxVaBeg5x9KvQAPHgcEHg0E7k5AER6AYGfWq8hVegAJOc9zTpJCFCgZycHvTYbJplUk4OSFyMg1ZatuMUPO4UKXBOMYH+cVt/Z/sESRd8buvQGm6Vbi2iaaRQdpxwMUt1J50rMemcdM8A1aRhKom9Bnks2MbTuNTx7kOGHsBipYlWKNWyNzL90Lgrk9PyxRGC2QOvTmqXkc03dk0UQdXJdEAXPzHAOO1ZlyrtKT/D6L2q1cS7R5O0kg5JIwKqq5ZQDnOeec1MncuEVv1HpCEAxycZx3qGS7wpATcPT8aWWTHyADI5yTjis+djsLE4HQc1B1paXZDfus5IOR1A459ap2sLLGckkevStRLT7SNxGSBkepNAQBXCLsPdTz071Enca1dyqYw6heQM53DqKQxxRkhCWHHPcnvU+xunJJHQU0R7SMLkdz71JpeysiuFyfYDNDwr1GcemKtiDAO47cg4OO47VAxKkg5PepZSuylIACSD+GKifDYxnP5ValUZAxgmqs5AJAG45wMdqOhvDTcryDaeNoDEAnOTWfeIrN6nPc1ckTI55xk1UuEZwGXJUHkDp+NZO/U6E1fQzLq3wAwdtzHGMZFQ+W8bAdMcYrUUGdWUqWIBx6D3rNAAkOcnnFYSidVNuw3G4EZAJ7j6f/XosJn0rU4JowCQ2CR1OBmpXYBywVVGOnrjvTM5OTweSPTNcdSNkzsg9T1TT5Jb0xXjZCupO0kcknrWs7LKcZwR2PSuV8KTltMtmO4sqgHAwM56V0lwGGX5Byc8cCvm6luZo+koSvFNlaclAy8AE568VGjMZFA5Ujr2xUsu4wSEAuzDAAPXmnW8LR3RhI2BVHDDByefxrmaN5Ru7lp3EPlrwjcAc4zVF03sZS2NzZPTBq1fRfuJHbDnGFBOBntVOxJltQGGQBg4JIBpaWuPYuSN/ow292PB4PaoWjwq7cdMZznmmxy4jO7OFOM4yadEdgyc4HOCM00nYLXGXKnABI4HT1zitHT5RGoViNxXn2HaqSgOod+VOQQBg9SBSTHZAXJ4BABJAwSamTFYUM0gkLJgbjg454qe2VpI+cAZIGcZzTJ4y8kZXcnB4HQnHU1LYy7o5FxlgSDg4p30CzIpmCw4GNxBxzy1VrMl4VRjl1YnBHUUIi/aB2RSRtxyT65ot18qdQpwA2DxyfajSwbFhI0Ebs4JRQQOe/rVNTiJcu2c54rRnUtG8WdgkOOeMCqE2LeQQEKHxgYPJ96WrNNLalyJUmQMVI/GiqtrOFiwHK4J4Jop6EXR6ydTkeMRLEi4GcnrnPTioJLmSVsSSRgAbtig/KT05qrJqlnBKiurS5VsmP17Z/OnLdRlTtj3AjO/IAAz3z+FeimdDRHNqH2OXCxNK+4EYQMOvuOnrWff3MepSuzW8SsTuyVKqOSMYGBirF5frCmAVKDJYAkfqO9Y0c8EsUgljkkEgwBuwByevr1ov0JSdzN1Dw1a3m84W2mDZR4QME88n17Vj33hGe3kMitDcgqCQqEEepx/hXQKEjY7QCi9FB/lU7uA26NctjBO49MdKtMo8zvNMubeT54sDdgcYweCKy7yzjlVxOGBCnlTg57H869Lv764eIwJZoz5yfNJB/CsrU/DLXStItvFGwHMcbluCO+eetLcXM0rHmY06SJwx+ZSc5JPJxUZUAkAjfnoBxiug1bTpLJY42hYOxJAwTwODXMyDymcL8rZxjHvTsCkP9iyqRnr2NM3kAjg/pSBGEO53EpJOMjGB2FMaReQFAYdKLFqQ53OCTuAcFRgdT9aZuGFBOMD15pDK4wGAKDkDOOaQnGWJGccCosDY7zQH6kDGBTCNq8NkdyetIPMYsFKFyuQpx6illk5G5QRjACjA+tUkYtsRSHXrj8M9Kk4lBBIIxjpURUKAM4OP0powrDGQe4NXsZSd9y1Y30mk3glhChGIjm3DqvfHuP616CkqsiFT8rKCucZwenSvNyVmUKScMeQoyRiun8Kagbyye1PzzQDIc5DFScD8sV7WBqtPlkfK5thk4e0itTq1PA5HHXBpJZAISQwxnuOahhdlX+9+vtStypAIr6I+NegkcmQrZHJ4NSSBZU2gnOCTnAFQLGPLBLAkcACpfvAA8AEZ/wAaDOxzbSssnGA2cEY961rZi0YJORjk44rBvW+z6ncRb1JDbhzzg9P61saAhvrc/vCVRskAd/Slo2W1ZXL9tYJfsslwSEQ7lRR94+/tW6q5gJ+8QoAVemBVeBghwVwT7VOMjJGT9DWiS6nLLXQAWJxjGc8Y6VOiqFA2kHgdaYiF2Hr61LyGwcA5596aMXcfHHsAbuDUzlJcBSOmSoGKSIE9Dn1B6U9VCk46njkc1QJu2hJG+3BGOmMdquQxJcKFccE9cVRVCvyMcZOeO9WI3CTDnKjBPPWhJdRxundkky+RJtIOxcBc9KmWX92cDB656EVZiiS+47ckc9Kq3kZgYggDjAqbI6IyvuLDKGkUMwZQQeTyODVyV2uodpxxxuz2rPiQZHqfarJcKoAOQcGsmaIy7u3JALY9cjvzVcRhmC8DPHB5zW3JbiXJAHAyapvbbZAyjjvxQn3KfcZbwKoG0YBPJPWtewyu0Fjnt6iqEUeCQQcYGD+dX7Zir4C8+pFOy3M2r6nQ2WAoJIJHc1oZyBg9wePaszT5FcHaMkDp6mr+SMfw8UA7JFDWZdsBkZs5yTzXkmvlUmZieWbOc4PNerawBJEUwCcZNeVeJ4gJANoPJOT2xVpDeysYLfvC+Bk5we+afajZJyOe1RxSgEjgDk8DFSQfM5bsDwc80nuaaWubdsrN0OTwMHoK7zwNbrm7n2BQm2MnPGcZ/lXA2jj3HH9a9A8ExlNOmkxgtKSMnIIAAzWb8jJxR01zMEjOSAQOMD1HWuV1O/A3nJJBIIArT1i9IHzP6c4x+FcneXIMjDPGckD3pqxstrEd3cqEQqxDckhuntWe0ryzqq5LtgccDB649/8A69JPPvJ74OOR1qxoNv8Aab9JGyqwgvuHXI6DFC3FJ2izoJofsyJAGJKAA+g4qGRH4UngDjgdasACWQAtgA5JY8n3qSba7nJyMYGBitUrHmNJu5RSMjOfXPSnCLLZJ4wTjFTkbsKvTue9SJDnjJz+tXrsFraldrVRFkICT3qOS0SC2JwMkg8HB+tX9gDBQAVxnrVTVCFspFJBLDauKfQErnJ2M0t3evvUFMnbxxwTXQLphmhXegBIIJBxwaXT9E8rZ8nDjIwc4roFtNoA+8AAPxrOVrnUlZWMJtPRhwCMEgYxwKYlj5Z5PPUVvfZlimDg52nJBHBqCUK0m/gFj0I4FToU432MpYTGWY8gj7ue9VJR+83EHHcYq/cycEKFxk5bvWYz7mYBs9xUS8jaK5YkTqsiSAtzjOeMVUBYMQCCe2RxUzts6ndzzx+lMhXc4OCAQSR2rPVkt2FDb1G3AI68UgZuT0z0NTISCSq455FOEB7fXHXiqSsPoV4x5Z5csPcY5q5YWxuZU4wgJ3Nk4xjpUkNjLNMgUAqckkdvwrWaNbS28teR1INNIlXvYpXH7kgAAKB0PXFZVwzM7E429vX6Vbu3LM3Yr0BNUJTvOcdTnr0p67grtlcMCSQpx0FP25HXB9MU0NtPPf0NTDJjznrzx1xUNm8dCFsNxgfjU8O0MMAgkZPpTAFOMcj0xzU4XAzkDvz6UhyJ0XOGHrVuPgcDJzk1VjiMgUrwM5/CrkCkthABngmn0M0yeNPlYq2BkHgH8aq3qYYnqhGK0RBk8LhcDjPWqd9HiNgDjJ4qi1LU5bUdx4A4yQa5+ZCJjzxjFdNepw/8RHTAzXPyorHIye5yMfrUs0TKrKQdvQ5qeHrzyMY6UwqN4OT7CpoxlOQQaVhOyLFso5wMZOQfStCMFcZORjP0qpbnK/NjI4NX4VWbC4x6nGQRRoZOSuLFalyCc4HPbFaENiWIMa55xyeAKW3h3ALvX2A4GK2LSDyoi5HykfLngZ9aaVwlLS5Uvt0MYjBUL1OOc1mxIdxbgAn9fSpNUuGkulOcADBA9fWnQfMwUYCjBznJJ9a2SscspX0HDK/lnrkZp7XP2aIu6kArlSKfEFOcNtOMkkepPNZ187XmoJGoygXaHBIGOnT8KdrImKvuSRl7mTe74U8+uafKoTIXbn1BqVImtoQQoJxgYHOPWq6RSSuX2FQTgNismmzojoinKvmMMHJ7jBNAtUYlpOSOijoDWgdsOfkDP3NV2HJweTWb0R0K9gRt7Ag89BgYAFNMJL7vLwSSMk1YhQKQcYPc5qV4S3Q7RUmmlih5QXJByQcAVHJGMeg6kmr84WNEAGWJIJxVcgEBTjpgjFJopFYt8gRuQCR+dVXQkHjv25q75LDK4zk5yOaY0exT8xD9QccilvoUmZcxHlnHDA4ORVN3yCCnI6Y71o3aoIt3U9/XNZdxMQhxwanY3itLlZ22A8frmqLHIPZe496tNL8pIUgEYPcmq4DlicZ5zxkcVn0OlWSTIY5hGSc/LzkY4xWdIQJyUAVScgCrkpOeRgZx1zVa4QqAQmRnHSoauaKRDL8znPIxyQeKjJA+7g+5JqeRT5YIUEYycdKrO+xCfpgCsJxVjqhI6nwt4i8tGtJcgFtwA64HYfnXpE0aSWY2uxDKCM5ycj/HNeJwXhguYphgKmcHjOcen0Br1vS9QjvtE09YZhI8q7fcYweR26mvnsXRUXzLY93C1brkbHO5t4oTjeA+0gfzJp5fy7hGDFiSAe/H+TU1/aeTbRhFKk5bceQwzjj8adHCUEXO3cB0GMV5baPUV+hJqMqRQPgg5B6+4PNULdCLWMLwrAE4/nUmrOWiEKsA7A7WPP0pLdttrEsiYOOuPoOPSoGmr6le9dobZ3jDE5woUjk9O/vWqY/It4twwfLAYrySSP8AGsuVSwWJMqN6k4HJwea2LmaQsWAUAEYA+n/1qeozPs5/9FdQDkEgBh3zRtcIiTHJ4zgZH41HISMnBI3Ek+h4qZXSacMCxGMcjABx/jSluUnYmdh5Zk5CAAZyeO1RyzpYaU7ZyzEkMPvHrjFOuSI7N2YHcAMAYIPH+NVXkkuraIY2nknPUDHSqWw+lybTo0DRLvOCoYk8nPU/rTAhLmXBIVjwOD1NPGFCBcg5wT6VetoSA4PJIPJ/pWTuS9dGUr+ZzdRPgHChTk9Qe/1rP1AuupJIwVxwFPfHf6Vcv/nkVN+SpB9DkUiW4uFkkZC/lqWOD0PrSs9yW9LIuWzbd2zKg442g0Vn2d0fLOSRz60UxHVRhZJGU5Q9TzwM9/0qMxCIhfMldixBZjgEfQVXk1ARRg5XLDK5wD3wKoy3jIXBUsSQwJJx06Cu5aHotXRsySQjZHKhJ3ht6k5wAcg9u4qub1ZNwO8IpJwBgEdsVl/bomdY5DsLEDJJABNLLdKrlUdXKjHB4+tVurkJWLkT73XZujTHcc1ZWVdhBAwOScEc1n20skMikYZDzzzz7VYW8lWOSORflbk4746fzq0+4O17Edw8bSBixZ/fk4+tUJ7mbBZYTGSMFx0PPGefapbmVj0wFBySfSopmyAFCDpnj/69aLYxa1IZpoZkVJVUg9G2knJ681y914etrlJLlY0KK20NwDk5xweccVvy/a5MrbQxkHG4k4IGeSB61XhRHlk3ruXAx0K56dPWmrk2OC1jRrq2kO1EmhVScJkHOD07ViIsjSHejKFwAWHPTP8AWvV3sJS3mo4uANw+zwoVIORg5PUYzWBqvhZLiGSZNyLgBskAbgSeB+lVdN2EcUzA5H3iTjinkE4GMEHHSpb7Sp7dijrsK5IHYjrnIrNV5hL+8GznHy5xjsaHHS4ubUtgKMsRl8YHGMDNKiAZPXPTJoZ9zcDBHbBGKMKy5I5BzkZqVoNyVhuSWC4GcdTnpTdu3jcTjkHJOaM4JJ4zmhs9R0HcVa1MnYARg7WZT34xVzQNTi0rXIJm3GN8wMrdDu4BJ7YJqkx28cZAzUcys6MFG9sBgvuDkc/Wtacmmnc4K8VODTPS4yU4PHXPoOadI+MYyeO1UtOvBeWMUqtksoJXOSD0I/MVbyXUZ5IHpX11OXNFM/OsRFwk0KhPO7p2xU4mAycnA5zUGOBk59qkwcEY+U4zgVucbucp4mjW31ASodxcBSxGPUn+dWvCt6sepxW6gmOQ4wDj5jzU3i62R7FZyQDG4wcdjgGuXgnlt54mjk2lCMYwCTnP+FZvR3N4ap3PVgCGcsSSjFSpBByD0q1Ehx1wMZqnol/HqdnHKsm92B3dSQQccmtOJAyHPUHitU7nJJWbFjU7AScEc8U8JuYk9MDmhVIIycYI/KpYwcYzg9fWrt2MG0PAULnnAOMjipEAk6ZIHejYQxGdw9O1EexctyB0A7ZqhLTckKlehDkHnin25KnBIYk4II4ANQ71j3FlyGBwScc+tPsmAIHUdj1qXuWrXNS1QxsNv3c9ehrQuLVLyHaxyV6dM1XtUWaM8kDsegFWE+VgOMdzQtUFzLntzbOAePeoWkywxyoGPxrfuLZL/MZ+92IOaxri2axZ1kUkDgEY/Ok0axm9gKso+9gkYpuzBJOSMZAzihLjzmAzjB4JqcjKZx1HOKzsbrUjiC5VjwhIz61JG4dywbAz681WlX92BGOCRk5wcd6jExDsoyADgc5JFHQhpnUaUQT8vJxxzzWxnPLDoMCuZ0S6ZnX5cKM8nqcV0wJdCcZBHrzVrcLNqzKGoKWhb26cV5P4nQkvknnOTXrOqxnyTsHAGTmvKvEYUSO3OOQeab7k2OQjO7IHb16mrNoRuzk9ehquBknGOSSD6ipo1xhuOePpWb3NUnY17eTaDlc5BxivStAtjbaJbAnDsMkA5I9jXmVvkWx3scdgB0969Rs2SGwhwMEIOGPB75pEvexS1aU4cY5BxjvXNXUq4YhecVb1W9+eRsHLMSAp7e+axpXwpOSO/PenY0W9iEuPMPJI6gZ4NdL4dt1FgZySGlPQnGB61y0cbSyKo53sBx2yRkV6KtqIo4o1jVCABtHJ6U0tTmqsrxDHzDqxIIx+RzTxC5wNuQe9XUscsCeMc4PQVZjgwACc8HtxW2xyW6GclkXB6gryT7VIsZiT5epyQavqqlCCMHHrxVafcHCgg5OD3IHFUVfQitYfMRd5wSecckc1z97MbrVVtEyBGdzHHqTj+VdNcyQ2MDSSyKkcalixyDxziue8I2z3iy38pBaeUlAT/CTx+lJtJamsIdTorC32qOwxwDzVxYM4yec9jipYItrbQvfnnirxhjjVnIxkYOOay3OhRuZF0q+Wy5IPbn86xrl18kgZGDyTWpqlyI4zjkjsOuK5y5uDIrKTkEcDpzUNluyKU7h87Rg45HrVQHaCAB65NS3JK4UjBx68VAFOCepHWkO5VYZcLnGTkc1ejtSyDqeOOelRRRI5DMA2DxxyK0ooio55zzn+lC3J3KZi2k4GOPz96cI2c4UHeRwF69RVp1UAEZJz0zXRWGkmxWKeSMJMRuXPJwf/ANVUS09kQW9itlGAW3MAGYqCCPasy9myz4LFQcYIrR1K/cMWzh3PzHoDXP3M/mSHc2RnOB60DjdrUpyMZJDg5OSQaiIAHXJ71Z2bUY4H5+tQopyec4GRxWbZpFdxhQKQc7j3BFDKWGMgEAdOKkUFwCRz1pAp5LKN2e2elIt2TGxxNjpg5JB65qym7ac8gdQByfaokcdM5PoKtrD8uQNrDkHNJIG0yW3AdQACDjoT09qt26bmUBc4PaoAudpByxHNX7SBioxyRyDnitNjPqWooxyQDheCKo3yblPGAPQVrQqwjK7SWIJPGOKzr6NkRgQSOOvT6VVrIexyWpMYs7Rj1PSufuM4ICjrziuk1VGCHZgvnqOce3Nc5dwFjkDJBz1rNoG3e5XVCWG0DAOSTU6IQuTxgc4pAmOSMD+VWEjJQ4OQBkgD+dL1B+RJbEybQMhuCeOK2bWLBwSMH2FZ1ug3gY5xk4PPtW7a22xgcgALnkHBJppXIuupPaWoldABtIPBx2rS1JxFDgvux0HSn2Gngyo7HkAZCk8ZrN1mceawOAVGM4raKM5TtoY05DyMT0z1otVJPqM1GxUuc5HGeRVy0KsmW4UAnHQ8dqpnK/edxL26kitTCjMjSLgsCBwKTSrcGQPIeFAOD/OqDSNeXyIgDI2SDnoAOa6K3hEUIVvmGMdOegrJs64bWEMIKgHBI6nHp2qrMwRSqkhSc4B4qaSYqdqtg9x1OKpTBmPXGTSvodUUrEEjs8gBIB6A5qZEG4oASRgE4yM/WpbexNx8zgYHA/DvV77MIUZFPGcj1zioBt3KojEeOCSeu7pUcjAtjcQCevTmrLphcck9aRLckncARgY+tKw+YpeVJg5wRjKj+VSx2gKl2AU4GasXBSzJVmBdRjA6AdayL3VCzbQuARwcmk9NCo66li4vYLdvlzuAwT061j3t9vnLDhRwcDJqKaQyDkknvgVVmm+YqDknoe3FZX1N1oNvGJUkHPPHPWqMpJBJ4HTrV7y5JVKlDnscf4Uz7HtbaQfcMOM0pa7GidlYywMkqBkDv61D5Z8w7eDnqemK1ZoFRcYCvnqOhqtNIsTADIJ4OOag1TdjJlixI/ynjnIGBUTgkdAcc4JNXbyYbTtOTnBqm8mQeOB39altdDeG12VZGypHbGCAKqy4CkcDA44xU7YBYKMEnOPSoJVG05OcHsOazextHVldyDj5OMnDdDnp/jXcfC3VHF89pMhOEBhw2R15BHXp/OuJmBCLluM56VY0W+ex1e1uQM7TtYgHgE9a8vEw54M9Sg7STPZbyaZ9ThtpR5UcYYg5x3zj8yavyBVaMlmJyTx0+lZhRZxFPE4YMBmQqcZxkjJ96uNIk0a/KWdeAc4+tfNeR9DDVXRUudsl+ky5IAwA3QetTToGZVxkDHQcCmvtJCKu5u+KXHlspOeQc/h2qbF2GzRx/b4QpxIAcKWyCOMn+VTz4JAYZ2nOMkZ4quxK3SPt4VcdAeKdLMsZDtjDHAPuegobGtRrHERQqMHkH1xTdORgTkZXII6094XueQwCqM5/pT7dP3Z446nk0r3Bok1BizgZUqTggZzx6VTQFicAkZwOefrVh5vMJU7cKM4PX61BYOTK+VBXHJz0NO4X6EqcyAALlWySTWxYy+c7iMhlzg8Z+tY8snknchUljjpnFaOkuLe1JAxkkkj1qW7jTsZmreWNSAWRdsgJGDzwec/nViEgWVxtZgUU7+M8VT1KeOe+Qog3gYJJyQCev5irrzvBaS+aqlJFJOe/GMU7WHa+xW0gI1rvw4VzkHZ1FFTW0YW0hVCVULgKh4FFFkKxX8+OZgAEVABtAOcH8qknyiAPzJnoD29azrfzMspwFUgBuxqUs0rFmfc+cL3xXRI9PoWkuUTKzoCm0kGRQfy96g8yNJEVpwLdjjO0dMZAJqKeBndSfusMdOCajedVDx7ORwGUjg49KaZL20NKJ1SNxFIyk5+Y8gc9BTZtQlSTeWErdNp6Y9Kyft844RC6jgqTjJz2zT2eBGZn3pO5GRnIHXpWl7EW6suyTSoCsjRKSQduNw9cH0pyXck8pXKFS2c4wcYrNji85yTuAIPfGTyM1DIjr8nncngZ5qricVa5uyXMUPCICwzkg859KWFg8TNFas8oHCggDOeue1Y1uRACWZWIOSR3rUs74Q7mjdgTwQDwaq5EoOxdW0Zx5hHlOuGODycdefxqlrItpo9vluYQTgSEkkjkniny30rxo5iZGBKj5s8E9fSs/UGYeSFfJwwILAZJwcj8qpSvuZOLOburb7fKUhICsDySQRjtXJ61o9zYuzu6owwFJbgE4x9eg/Ou11C7XzY4TkSKCRxgEE55I+tR+XDfxypJGMSEKsinIBx1P0xWi7E8uh54l3dzSyC4ILYGH6dKsRyrLGGRi6KNrFSCCa1tT8PrcyD7O/7xuCQfl69c+tc3No0umPG0juN5wcdCR6gVpZMyerNBkKgnByTgHrTZMoo3A7Mgcdz6UglXyyoOxlBycHjpzT0UGMIM5zuODnJ9aVkQ9iBuHckDaRgeoNAZWTBdAT0GDnOPWhmIl2qcgDnggHNR7XBBXA2c4yOTn3+tVFao5Zp9TrPBdyJ9GVUGTC5VsnjJ54roUbd256c1zPgx8QX65PEynoRyVya6VGJIB5x+tfTYWTcLM+Dxq/fNIkHIGBznrSyEqBhgSeMAc053ATAUhs8Y6UwZDDGMnjNd3NY8vlK2vRh9FnO7mNSwBGRke1ed+cdyNnBIH4e9ehawu+1eMc7wVKg4zXnN5A0czgKo2nAUnqOKh6lxjY7Hwdr8+m6xBajY1ncnDAjmI9ifY816aDvAKgEYGMHtXkOjRyNp7ziUxsVKqTgkH/DpXpvhTUm1HSlMzJJND8rsowTxwSPwNEXbcmotGabAAAZ5z3qVMfQnvTVA8scLtJ4PU07O3DZzgkEV0Xued1JQdoA6nuc0hJOQSCCCAMZqPJcHBzSfdUk5Pqc1e4nfZCStlgCyj2xVyxXaQeoxjpWcx3EYKnnk4ya0LM9DyQOMVG7NEjZjJULlsAjgDt71aX5mOSGyMDAxVW1+Y5xjjHNWhhWGDzj0xVhbQcqmADb8oxgYPNJII7iBlkBIIPzA8+9P3FmAGCOtKLcFflxgkkjrQUl0MO4tVswHPO8YU9sCkS5MSHecA4ArceMXKiKQAx84GOQax9R0eZHGzJjOCABnipcbmkJcu4s8/wBpjLbc8AYUYHFZkDbXIYkMMnkZrTaBI4VUAA9weTWdJC8DMWfJJJHHQdqydze6ZraVOM7SduDncRiuvspFmQKrF8cnArzu1u2jfA5zwT1rufDs2LRtwIyMZU80XI1bJtWC+WctheRz9OleTa++BOo69fQc+9epa/OY4SG56deRz3rynWipedi2Tu4UdCPU/pRfQprsclFuIBIwemAc1Mh59DkDAGaZIR5hH3WBJx2xSI2W7AEdaTZVtDodNUSyxQk5LuFwenUV3uozvHbpGGUEAA/TgVwHh1DdalbKwCxqSx4yeMYI/Ouv1KQFCRgYIBGMdKFqyXoY2pqVYHuw/kazZj5hIHHHrxVm8lJc5OBnIzzVNSC3rzjA6mqeiJT1uzc8JWEd1qCiRCRCPNkJBwT0H9K7m2hE10HI2lQRgc81geEIlFpNKMB2OwjPbnP8q6e0Gwl87SeB3qodzGeruS3DBSMgZxg1ED36noBSyAFzkj15qM4yOSCOlaGJHISHxgDt9KSKP594y2OmDSyHc3GC3ucVbUC2hwQFOMHBBGfrTTBxvocv41u2eyFopU/aCFYYyce/p1q14bt0ggRFXBAwBnoPSufumOs6tdzPhRBIUiJGQcYBP5iut0CFpCDzuUAZxgfgaym76HTCLSR0FnFhRkcYz05zTNRmWGLcQc9B6e9Wy6wWzFmAAH0xXM6xebtyNgjHXOTU7I6EjKu5PMmds/LngE9ayryTduJ2gE4AB5qWa4/dBlyc8DPYVmSyYYluvIye1SS7DX+Zh1IzUgTcNvQVHEm85DEDHbvV23iGQCB0z6/nQSFrabEB4yT19qvxxA9NpOejHHFSxptwpHfBwK0NJ0j7U+cYCsRkjr7CmlcV9bEGm6ZFJL5swIAGACcA/hVvUtQJkPJBChcdgAMDFW9QuBEAq4BUYAA9K5S/uC0pO4k8insaJdWR3s5kJV85A6elZ7jgZODSyZYklmBYDGenemqoIII5HXms20PTYJVJAAHHQ80+OLCkqMHpzUIBUgDJPOD2FW4gxIzjpn5aV76FLQgbKnkdqRBlucDt1zVmRCBkkEEY5HNMijU5bHTPagTQkUfzE4BH8qsBVDbjnGMDJ4ojjHzADGeuTipCoxjGe1BIqgdCcD1xWxZwhIwAxJAyKyoYwjbXG8N0weK2bKEhc8E56+1WtxPuXJFyBk5OBk44+lZ13GMNz1HIzwK1WUAdicdAe1Z9+pWJ920k9MenvVD1scdfAqWGdxBPOMcZrCuYhywypJ5610t9HgtgA5GBjtXPXbkEr05wPrUhqtyjjnHOO1W7JPmPUEgA+mKropyCSD3wKvW0P3T0JJ45qWiLsu2sKElguW6ZAx3rdtrbcq/NnoTWfYQnaoIIU+h4+tdHpduplUDkYJPYfrVJakt6lqL9xACehHJB71xeuzCSZ0G4knnPGPce1dpqkwitxEoAyeB34Hb864W+mkmuAWydo2jIwetdMUc9TyIoIvOcAk7jxg8nPTAqzqEj2EJtxiOUY5YdD6fjVaKVg7MyDCqSSSAAMe+Oc0zTLOXXL55H2pAoVt7Ekn8KylczpX5rMv6Fpxgtt8hBl5wegI56VpSTDgDPX8qlmEcMYSMhiBjJGMVSbLtznJ4Gaxasd6VtRg+aQYA3dDk81YisBLIGP3s5Azjipre2DOPlwcVfWEJgEc9eKopN3ICqLkAY47etNC8E56H8akChlI4yDnjvRJKtuCfuk9CenvT3NG9CJofKUFvmGSSaoXd+nlEjIJO0Adqr32pF8hXwAcAD+dUFjeYk5OOp/wAaTMnKzGXczzj5mOc8nHNVJY8kYHJ6c9asEJGSWPOcEHPNIsbsw4BBJx6gVi1dmsWyBLUbwrEAY5OKnh09JEXzAGxnBxjjNW4LQHDSksvIPIHFQ3t4sUBWPAcHAz6UmjZczfkVrqRYTjOVA5x1NY0l95pJGQCM4Y81NNKZMsRknrzVF2HzY64wMDvWcnY6oxVrlZp2LknPHbrVYu24cElic57CrciGRSQQCR2NQFCvUgnHFZs0ja9itcAEZYH0AHHOKpqDt5656VozrvTJwCDVYBQcY9+lI2v0KTKockjLnHQ9qglVfu4AJ5BzWjPCEI6fMCd3qKoXSlTxyRyOO31rNmkdNUVZmO0AAEj361X3sMncYyeMgZ57VJIwJ6Ek+tV2yTgepOSK5qsbpo7aUtT1/wAIXz3OhQsxyoG054BYDHA9a1JHa3gBTKkjnvXH/De732L20pJeNy4QnIwSTn+VdlboHYxlwvUgnnJ9K+TrRcZtH0VGXNHQsWipJCuWy7DJzweKiuGzM23kA4POcVYhObMEsm5ASAAQT/nFVEieUyzFs9Dyf6Vgdd7BHk5BznPc8UmoAM0CLncCGO3nHTt+FPWUGQA5+YZAx1pkgeK8MgVfKKAM7Hoc9hR0uNF6ciK0Lq7YZckuMHgc1DZkSQbzyrDG5TzUi7FVUBGOWOf5VWt2CSSYII3ZC55/KkrWAa4CSOcgkjBYDnA7Gn2iASv5agjj8fWopY1ijZzuPUn8c8VNpExa1aTaSCWAyMHg0ONtxa7j5QWKr8uQemPWpcBY2i6AjpjrTQuZQyggk9zUl0w8rOMnIoSBXGtbo4AVVD4wMADIHvWZd30ksK27DIWTGPT/ADxWis+yMnGCc4rJuoirnJwTySPWma6WNoLtjjC/L8oyKKr2sf26MFs5QBetFBnzGRCpKAFzImASW4OfoKuwGNGXcyqDxkVnQktGOGTPOCMVfs1QxEtHggkDJx+NbyZ6nQlmkBI5U5ywwD2xz9agltQ5kKOM9eg6mrkZjhAmkdAFyMZzkGo/tKEiIkA4yDjBIzT6CKcULQAlm3BgQQw4+oNV5GWNdrfPjDDIyatz3DICywNMBkDPABJ4J9qgNwEZndQDggADj8KNWDIwxaNCISnGTk59eaq3EscKFnwAFJyT0+lTTXKyPnOEA5UcZqnM3mNwcLkbScEA+pzWifcGklYkR2dtqIQScYJGM09JrqIgbVjBGcHk9/8ACqct6zlnZt4JLFz69senNRHURO5YkOTwCDjAHFXcz6G7ZyzSIzvJ8oGMEdj2qK7uEwA8eFbgMcDn2/OsOK+aMrtckYYMjHkYIwR+taEd43kfKHkGAASwAU56/lRbW4vIbdJI7l40UzIBgLzuA/8ArU+PTSygRA7Wy+3PGTyT+tS2ayTHzYnaNhnDj8R/I1sWlgyfMXbzFXaG68EHnFaRl0MZaPQxY9MFrGUYeSAPvcHrUlxplrf2cqRxKoK4Y5BOR3H/ANb1rZmtzLD5UpWUkY3EYNUpLJUnEcbAZAxge3+NaqSM3HqcJeeDWgjD2/ziVipDkk5GP8ax77TtQtbdXS3AnL7QGbACjqQB17V6idKuY7SUkf8AHuhZtzZLkkDge2ay5tMBtHldAwAwDu2sDn688Zq4yTZlJM81iXU7uExPCsSpISGK5Lgdx6U65tTtBkbIC5IUc56DPp1NdVc6Y8hVlmiCoMgDO7OeOfpWRqljMLdxuKMxA+YZHXrV3szCpFyjZFvwPdq1ldrJ+6YzAgSEZYAEce1dUgAUEHI6Zrj9J8OXZ2yeapCnczKQpI7cHrXR2d+sm5JcRSISAOxUd817GGrxiuVnyWMwVRy54q5fjzuJOSB0pygk5J6HGCKxdb8Yw+G7dngiTUbraSsTnCgkcA+vUV5rdfGfXrGcSSwWM/ygG3VNihT1+YHk/wCFdMsRFOxz08vqTV2rHsd4oliAcbeCQQOa4vWLFVJcnbzjPcmtDwj8UPDfjGJLc38OlangL9muHwGboSGPY+9aup6AxeOWVUaANhXVgwJGeQQcGtYVVLQ4sRhp0nqjOtLAWtlBCp3gKDk9efWtjQJjp1z567og/wAsiryD9RUDQlXABGQBxV62h2oOoOea6InnzWh2IkwqfKCMDbg54/CpjHlCeAc/rWNpc5KhG5Kjg55Na6OoQseAOw5JNdCXU85rsKSEU9c+gHBNMYEpkAng5BFMkkDuCc4x0xTWc+WccYplJdxsROM8HngDtWnbNheB9axYMEnAyDnOBjPvWrAwQKOgAwAetBoa9sx4q8vBA289OtZ9o2UDHjtVxJOcDJOc/hRsR5stIhGSDweKtQqcDoR36CqsbbsnoPQVKX2ZVTg46mmrgtxLhFIGzkk9c4xRakR5BO7n+InGfSpIlYsB0Xr071N5K4O1gG6kEVRTM69sFEpkgc+W3DRkZGfY9qx7zYkZGCHzjA5/OulckLgg5HPT86q3OmQysJPLLnk46AmpaIi2cu1uLZxvGGIyRmu08PSb7QyA4RhgZ6HFctc2Uk17tOIkAK4yPbB/z611WnXljpWnBpn+fkBFAAPHrWT3OpalPxTN5BYN1cAHJ46Z4/CvL9WfDSNneemFHQds10mva1/a10ZduCD8ozn2HPfiueuwQSAGI6Hj9aXUqzSObuc72OOex9KjgyZBzkdCP61PegIwyMD0FQxKuAyevPrQ+4LU6jwojHVEkQqdqtnceMcVu61cnYHHIfrjHHrWF4McieYAE7FyWIx16YrX1VskKcZxnFOPclrUxZpC3LYAxwKiRjnIxkckdOlE7FgQVXGeo6iksnZ9RsrYFWMsoXa3BI7/AKU9GQ2tUei+GoNmmR5AVic4UcHNb2GEXygE9s8VBaQlQiscqgAXjBAHarMzKo5JXng9uK2ikkcl2nqRsxEfzHJ4OAKrzXG3oByMdaS4lBA2nBz3HWoVIaQsVyoGBn1p7hdkiI0kq4CsARkMeMCk1u8Wz0+WYlRlSMZwB9BViJBt3YGDnHFcz43u0itbWBJAXmlAYFegHNKW1zSGpQ0aPzcSYbc5JYY9TXoGg2vkxtljj/a7Y7VgeFtMEp8xsg4BTjPHQf5967CbEFmRGpJY5IxtOawbudW2hT1a8jhtzyGPoea4y7uWnJY9SMnHStDXr1hKqIp+XruycisaViUyn1IPUCkaN9CszK/AJx05FVJQC2OCM5qc9QB60xRmVe3Y8UGLfRk9rbMWCAEOQSOOMVrWduBgHHTJyOadp9qGUOv3gMZzzWlb2bzOqgZY9Wx0FPqJ32QlnZ/apCMEAHk44rTmJsbchCEPXIPQmpgYbG0Me3525yR3rntU1DhgRwR+dDVhxi73K9/flxtySQMbjjJrGdjIxJwExnnqTSTSYI59+vTNVvMJxkA4HTrUXZfP0Imfdng7QePWpVDdl5PIBpVXc4JyAewqeKJnYHkY9alq5SV9RFiy+cA9zzgfSrKxhUzswc+vAoSPkAcDvxU7Kcc4wOOKZeqRWdAX2kEnqQOlAGwFRjGcjNOcbMnkgdcdcU0srEbTkH2yaCWxoBbsG54qYOcggbcHHIGKVRhQBkAd8c1GQoK7dxKg/ePGTVJWJLMZAkHB5OP/AK9bFoAMDkEVjW4ywZuhwO9bFmu5lYnIzwBT0B6mosY2HjBI4Pc1naorGIrjtxxzWrD0PbvmqWq5MJwAT3Pemgi+5w+oAxsdpycc+1YdygAJ6nOfXmun1CJVLspAGOR3Nc/doAQR09KTuJuxnqBvGF3D8qvW0LDkLz1AB5qOKEc4AznitTToVWaJn5OcEc0Evc1NPt/MUZ4A4A7CulsLfbCM4bGe1Z9smHTCkq3TArbSHyoCVOAQRnNaRRL2Of1ycJE4yQVBIPcGuGaZiR8xbuPWul8TOqRyqXIbIAUnHBB5/SuS2mLcdmEjGSQeT+FdOiWpxu9yxcBpJbe3UKzyck5JwPftXV2OmxafB5UbbgBgN0z71g+HrUTXKXDE7pFBUcYAGa6iUbcADIx6VzyaOiCKdzyDg8n1FRxwq+0EE5OCRVhoi2eckc+1WbS3LHcxIwegAxWDVzouPigEYUAc4xnNTmMCQKcnjqO4qZIg8fIAwT83Squq6tb6bZPsIM+Thj2GMVpayBFfULqKxVypDHHYcD0rlLnUZr0kO5KA9BxUd3ey3AbzJCA+MqpxnFVwwQD0zwAKkG3sieIIrMT94jAzQZHKkL8hIx70yIPcOFjUDJxlq1bXTihJlOQBg+1S9dwUdblKK1MhGcs2BnjOKuJbx2cBZiHcHAB685pJblIdyKpOOoBxVCaYsjE5VwwK5OePeszoiu4Xl95hITnjGMYFZ1zuk64Pp2qeYswDYAB/PNQuuAM88YFZyvc1i+hRkiZfT2qFUAIA4PJ6VoGAux5wAOciq88TbhgZJGCcVLVzW5TaMDO0gdjxzVaWAs2MHAHHHOa0/schf5UJJ9P51YXT2CZk4IGc5xxRyt6lcxiG1d4AMZPOeMGkisv3oBb5cDjHWtS5vILdCvmbWJwQR29a5+/1Iux8vdgNtJAxxjOaz2N4XYuoSRwqFZsHaSF4zWFLLknacDHIJqS5fzWLnqT3OTgVUYlkOOQDnrj8Kz3OmMUiAjeOnGQetV2OXA6D36YqdRhnywwT8qgYwMd6gYsoPIycgZOKzlsdMXZo674Y3b2vi23iV0cTo0a7hnDgEjPtjNemEFJHdiCScDAxg+orxfw3MINas3aTawcheD1I65HtmvaZQAiOc5wO2CSBXzOLVpaI9/BttPsR2D7bhlYO4XgkkDP4datzELnaCMjAGM1nyI1vdJJuDrKMnDcjPrWntIUPnheRzzXnNnoFREZUEgJJUdPxprybdjkBieSpzip9wIbBJkZuhOcComTzHIJyMcA9hUNlIklXywudxR/u8deKbbweZ5hx8+cg9BgDvURdkVGbcUU4GMn61Y3KhiCHcCcnI4+hqloAxFVrR1YFGznJJIwPT86Z4XWaezMkxICOylVPUZIH6AH8adEFcgFgUUkADoPf3qTTo4rW6fZu/fnJXPGQP0ok2wJ/NaC7Kld3Py9zj0qC73OfJAILnOMH2qzcoXcMHwM5xjtVMFpdQQb8EDAyehyKBtERZgm0jBAwPwqNlLoQR8x55PGKsmB1vWj2li2W3dRnofp1qpGzSXE6uhQI2wc9Rjr+dAizossaQyeb5kTFs7SaKfpyDy3LMCSaKAKhURNlT8uM44IPpz60S3Cx4YErjBJyAKw477yFLNJiPqCTgCoZLqO7LKsrhHAJ4zyO4rdrU9d2tobE2rNKTGsihScZ2g4/OoZLiJJEd08zAIJDdevX0rLNx5hATGwnByMcjjNSxwPZyfvpYUQgkLuySfajyIW5oTXjxKxSUiJgBjPA4zjP51Uec/MfL84gcbycDPOameLegYqsiYBO44HIqpeTIFZFwrDAC5z/AJ6VpqkTd9CMzhQWcZYcnjrVS8uV8klInmc4KqG29SP6ZqPzJzgNHwwyGIxiporLzIySV4GTzyfpRfUHJNEc8LRkjywFwMBWBH6VWMWx12rs75I4zmtWC0ijQsV2t7k1L5ccgAAzjBwelU5EX6Gfbo07gEDcDy2OO9LHcFd6ncCTgqwxn3Aq8tmkDl14LZBU8jOe1RajbR3aKBGkDpglwTk4OaV9bAlc0rS/jiRELbhgErjgVuWt4kyAgE5XJOMDjPcVxFrE8CkFw5yWG49ue9XrW/nhJECPJMSAF3lVPXPFaJGVlexvPdbXik4AOVAyetTmBZDGXKg8ElOTg81zV5e3DybyYYl25wCSQe55quPEMjlVicIM5JAGTj0pseiO0nkdoXzgKBj5hgn09/SsK+3vAIiHU7j1OPxFZv8AwkJunYF3uJFOQp+QDHTmpYrl5SZJX3sWJIXogI9eppRTTIaRWutNU26MkmAxKlSeeDyRVS4WC608pOSUBMfzcH061NqWpW9sFkad2LuECCMYB5OQepqnJrXnQm3eZkJJ2gJuwSCATiui/UnlTKl/pDxeVc29xLHuBSLByvBBJP8AnvVPUNWurGMP5XmkED5R1B//AF1ZSaWNgZ7hyFTbEqAAKSMEkd81DJdRyy4M7SyAADKjBPfH6VrGbRi4K1mUJhZao4FxG5nBBXLgAgckEDr0rE8SeEbe+tDLaiOKUhVLMMkAdQPY/wBa6LVobK6MM0UDCdFw2Djk5B4/KqAuWuLBN6iMliAjDkEcH88CtOfqc7p6WR5hrvgq8gso/MijuQCWLRA7jzkAE9PTqK9f+EmjPovge0F1dTSXNwzStBM5YRDJAGSTzxXOPE6Slt7NGF5iH3eo5571tWviGCBYkJC4IVQCACPz5NddCslLU8nHYedSFoncIp3Ak5PXFacIATcRk9hXOWGrxSx7huBJwCw610Ntcwuir5qGQYBUHJ5r2adaD2Z8nVwtVaNF2PcjB1+8BkjpxWssiyx5PykntWKZkVGYsNvGDmrdpIkZKu+4NyDn1rtU09jyHBp2sXGbg9eOBk1FNIE+VSSe/pTmkzljxjgZH61CCDJ1BPUg8VTdzNIsWxCkDGAe+atrJtKkgkKc5FUopNjlSpBxnpxj60k1zswC/wB7j0AqS5KyudJazB1GOEIyOauwOO/0PFc/oVyLkuBgbQQQD6d61QzLnBznkEVW5lpujWEoA6kD2p0bGQrySeck8cVSjLMgzke/etC2iLbWIzzj3qkxPbQ0LZPmA4A9akklxkAEn1xUAcRqQoxjp3oDEqCTjHYe9CYbCOR948/jVOWUhW2ZA6jmpJpmUHgEZ44rPkuC5fO0EcHmq6DvYjl/eocnDY69xWJqQk3JHu2qMjnnIx1rXmcqnBwDUE+yaMKcHHXPWosmVGd3Y50na+3njgkDr71XvcbCFBJx61oXtrJbSkCMsh53A9PrVScHaflyQMAVlrfU0Uruxy97HvHy9uST3PpWfECpPOA3NbN1b+UxBYk5LfnWEobzH5xjPWnLY3SXU7DwmoCXLnJAwBg1fv3aQlzgjkCs/wALxgWckgBUlsDHTpzVu9JYk5wAeg70okS6mXdMdnzgD8a1vBNs1zrUcyxl/JBx0AyeAc1i3DLk7u5xj8K7HwBbLBZy3Byj+ZtAJ4IFUcr2OygZhkDg9PXmoru4O0IDkN146EU8SqseejdeDxVd8nOOc1sYaEAY7sck49c1JGrH5ugPGM0RQjIPAPWr9tb+aQMYOeD0496aQ9GRkGOMqcBgfX0ribsPrvjIQRqGjhHkng/ewDnPSu2v7qOwtJrl9u2IFmye1Zfw/wBGZLaW/uCWlu5DMMjBUHoPyFRN6GtNa3R1On2q2NtGrAZQAAYyDzUGq3gO84EeeSAex9KtXUwRDjg4wAa5vULnecscx5+ZSOtYnWomRfXrSSkAgqTj3qgXPJByRxmkYmRnIIILEqB0A9KekYJAx1oJk3exCQrSg9OOef1q5Z2YZxyCKIrYNJyvJ464rc02xeFgDgEggjHGDTZm79S1aWJUKq4YHHbFbTxRabbgrzIeTg5pII0t1VXIJC44+lYmtXzRu0eNpBIPqKNzRaoraxqIlQ4JDDkZ4zWFdXBcKG4BySfTpTryUlsbuOvNZ6uH3eoPODS5hpCSgIP7xz1oRA2CBgD0BqWUBgSgy2BjPHanqpG0cdMnJrN6hy6iRgFwTkgDjjnNTRtjvz6dqR2J9mx1A4pBnIJ4/rUalpE0UwhckgEY454p8yNIMg5GfTGKSGFZsAHOeckcVaERxgHIB78dqtXHzXViEwAHJUOSuOc9xUYiIxldvTAq6E4LdTwOvpUD4LE5H0FaGa7kO3BIBxnvmo9mflBwc9e9WCue4FQqFL5UY55NG4yaHsDyB6Cta07Y4A6+1ZdugDjDYPfmtOE7ccYP86jZiZsW5ypyc8VHcRBkJIycZFLak7emKkm+aI+vatFsCOR1WIySZOBkYHGK5eZMO+4EnJAz0/Cuy1WAE8cDGGHvXM3MOx8g5BPGaGRJFKBQpGRt7cda29Jt0QgD7+SR36/WqEcGGDHkEit2xgbzVCgLk9SO1JXuZttamxp8TIoJPTj3zWldt9nhEjR5G05UdP8A9dJYBgCpVcZBGR3HpVfXbkpbkBgCeenqa2juJaq5514kuladVKnJOR647de9c5dXDSTCI8oxxkE5Oegq5r2pG4vJXnYlYyQGVABj8Kk8K6OL+8S4mYiLblQoxz2yD+FXOWlkRbqzr9E09bKzDMAkgAAXk8EZ/CrbglSSDnPFPEQjYKcYxjOcnpVpIgqAY5HPWuZJs3VktCnFFnGUJ9VNaNrFglQmDngZpY0BQnoT+dNvbtLHBLAMehzyeK0SIciDV71dOtX2jEnGATkYPWuD1HVmuJjkK5PQHnFO1/WXurqQBsxYACg5JPf+lZ0SfdcJlu2etDsaJj97SEknJzxwK09OsPtJBPIzjnijSNFkuWEkyhfQZOMfSulKR2qKioFCn9az0LVyvDFDZW5TYpOc5xk/Sqd3dq+8hce3c0+8k2sOp4OcdKpBfNJHPTj2rNs0j5ldSZXO7j0z2prwk45xjp71bWAIo5JYevWk2ZJOAPSs7s2RUnVcLjJOOT0FV5l2ryBjIwRVy4j3gbeAME471NBp32gD58qTnB/Wna5pdGUbUl8EYwM8VNHpryqGUYcHo3AxXQPZpp+/eVyV5yAeOK53UdYUeYIW5DY6Y5x0+lEkkRq3ZDyI7OIsWBKnjI7/AOFYGr6tnCq+0Y52DPPp9Khu7uWZyHfKkEn6+lZ7KZlIznHGcYrJy6G8Ytble9mP8XzdeOO/vWbIzR4ULvHfnGPer80ZBIGAB69TVSVcvuxjsazsdUXYqyRkKDjB6D3qrJmNCwBJ4yOOmea0JjujBPQHrmqUgyQc4x054qPQ6U7laYgt8oJ4z6VVlY78c+pqw7HJzyarMTz2Hr3rCTsbwd9SfT5jbXtvKdwVHByD07Zxj3r3NiSgwcnAPXuRnPP1rwWFgrjeMpkDr6mvdHDRpEDkv5aYyMfwjH6fzrwMW7tM93BSSumDxGXDCNU29SqkZ68mtC0k861Rs5AHPBByPrVe1kLKI2YMCATjg55qxc/6NEAEKZ4IJwee9eU7Hq6Xuio0gluDh9hyMgqc45q20KxwbyecYGeOKpmERypKWYkkKF6jmrl8SunO6MMn1PP4VFnfQCoMsowchWJHNPs2Fw7GJgwCkHB7g4NMtZVNqrrznPtk9hVizs2tbOUiIB2Yybs5Iz1GaewFW7lNuMovQYODjn1qxYW7iJHYlgSDkc81n30YurfcpJCnkg8mtXS2/wBFRTnpkdcYqbaCvqXJ/wB2hPQHAx361lxSq1w0iEqSSq8c5BIP8q2HthOhJbaoHQcnJNYl8xhnRlBPBwMY5z14oQyS8kZWEgYiYg845Ge+PyqGOPbETkmRjklhz06miUPNOu8sAMZI6H2zVuWNR9wYBOOee3NWyumgkCxpEAzYOT05oqrezyWEgRUbBGeCKKV/Ik4kqJVCbflGMhuR9anSMEnKgoo449/as9LlUUlyc7Scnp7VLG7raxsZBl/ugGulp3PT5rstkoqfujk5JOO1XYfLQB2BcgAjNZsROwJgJtPJGOTTJ5PLheQykYBABGTn29qFG+oM0Unl1G4EUTKC+QDnAGAT1PHaqkdwE3+YvmyqBtYDv61iHUJWC2y3H2dGOTIqjI96mt5/tpdYFKomMyHhmPfp2q3ojPmsa3mtIQrZIA5LHgknpVyPIRAgKgcHiqsHlKp3DnGRjnBFB1GISFACrjnAJI6c1ndtgy49v8qSO4UYwVByc0M3lpkISFwd2BgVFAZJ1U5VYAPl3cnPvUEs3lysikOwyCAeCfYVokFi28yBQGkZxnJwMYB61TmkSTJK5QnAB6ketDApEDLhXYZwOKr/AGhTFvQbyOAD0qXoO9kPDy+W/lgucEBM4HtUK3UysSQVbOeMgDPGAetTwOwjLP8AuzgsB1P6VHcXUaqVb5iQcE8c9qtXexOl7jPOiicZUumADvORmqUkwhuQy7AvQehz0ApJmO0qq8j1OBn1psdm0MoeQKxwCuegOM9K0VupLNK0ukj2MyFhuBYY5IPOM1LJOzJNwI4FIAV2B3AnpjvVSKObLtMkcaKAQFJ+Y4Pr+FFzHGUEyszIBtIyCc/T8qrS4OxTnjmkudixhLZFJJJAwc8YB9qS3t4YGCRkIXYMWJwc57n0qcQmRwHyXY7hliOB05pht1M6uV2SnG45yCc9jVrYjmV7EV1852FVeRQCxVsj86rwxyWro7QkAscruGRjvWxeIoRmiRd7Ehc49KI9PScqwIM2MDJwAT6+1VexFhssHmSGW3tRFGVCszdc469Ock1n3OlrOk8jpGGyAGAAIAGOP610s9y1pE8RkV4iFbyyM4I4wCPfNVdttI0bouJCSWRuRg02+xm9HqYQ02xa3jwEuZUyCq5B/EisiSO1hkEh05ZYoiQFYHI9ge5FdfNIJP3cMSomSf3ShW68571RuV1GSRIhBbT2iEuwlYggHA6Ac1SbIaTVjnzqjwQrG1uqJnh8kk85BNUU8RtKQ0IMbltxZDnJAwRW/c6MIvNeTaD0EYGFU9uayL/Q0lmhDqouY1IxFwDznkjg1pFtO6ZhKmmrNF/TfGF5a/JISEfswBB9cH8BXY6X4lgvbWCVjneM7gRyQeuO1eU3ej3FtM8iO4gcZKsckHHYUiSvbRCNJsGRRhdpBB+hrtpYqUWrs8fEZbCqrxVmfQaTC4jRw4ePGMrzz+FMKDzcrkOD0JxkV5B4K8cyaDJEskchglcqGUbgp4AyD716Za6/a6pPtSZJJ3BYqOCD6V61LEqpoz5WtgZ0W9Lo1pryW/3gSjy4oSwXvhQSQPU1R07UFuCjhSVIBUScHp0wfeov7JutTPl27tEUYFggySAckH2Nalxp91ays+o+XEYlAUKoGABkDjvjHNdyaOOUWlZodohb+07mM5BQgjjIIPOK6NQXA24Dbuh4Nc74dR5rie5ZdolI2nPOB0P45rqrVFU7jj6nrWuhwtK9i5ZRFyCxzj3rTL/ZgcY6Y55rPSQKox0PcGlDBwdwJ9Mnigmxb845ABGe5p5mAU/Pggc+9QRANycE46Z6VDcygDAGTnnih3Ia6sZLLtBwTuJwB149arbd3XAGcE9yaec7iRyTjtwKgcnLDjHTrz9aaZS2EmkUxkbjwSBxVdQAoyBk9s80rcEICCfWnrGCSWznrQ0Gi2E5IKseSMHjtms+/wBPaJTMjfuySCoGT+FaQKmTJyAOuDk1MjcruGO+SOc9MelTYadnc4C9iSTLKc8HPauZmjDO4xySe9ek65pIaF7hCVWMkMoAAOa8zvX2XMrJkkHIXvnGKifkdMZXOs8ON5enKN3yk5wT3NW5zliOmfU1Q0EE6XDKyjGAT65I9PwqxcSHkkD+uaiKdrkyuZWpFhKdp5xgAep4Fek6HbNFp0EIzkrknHUkDP8AKvPIYVn1C3ZuUMgDLySetem2zRqAVUgduT0rRas5Z9EXI41WIjJ44walQAheSD375FMUhhnn1571LCxUnHBI61sYrTQkiQu4GMKB1xzVyJVOQvO0YLHjmq8bBFOemMHmn27FYDgc8k85zVAtzD8YXCXFxZ6NGXBvCWkwufkGM8/5611NskcNtGkBYwpwA3XH+f51wulIdS8d31yInKWsQhjYNkAnk8flXdTDycALgY6g4ArGVm7HVT2Kl9OQHAIyRgE1z2q3QiiCFs+Z8owOpHWtOeQMzhV56cnNc5qs/muVwNw4HNRY6Oa1ytbIxK8gAcAYwOtWGjIJycgckg4xToI3AVTjBHbmrkFv5jhQN4PGMd/Sixk5aXJ7Kz80IOAGGQQea6eGDyo1MnMgwBkjHSo7HTk0+PfKi+aMgZGQBjpUN/d5mZvlCDBCgYGcUhq7V2R6jetueMldgPQev1rl9QvHlZmJwSecnOTirWp3W9doODnJPqKx5ZDK4BGT0B9qm+hotNEMdjgswJJ460OMgEdcckClEfGMcg881JCmC2Rkd8VN+5V0yJVBA55qVl+7lRknFAChuDxjgEYps3zocHafU0X6D20HGPPBOFzgYpyxK5A9Mg+lMSQhV7nIPrVi1HmSE5Gc9PWpE30LFnB5ag4yAOTVnZgHt3xUscJI5ABx9BTvLBYckYHpWlhdNSs/yqTjr0HpVfaAxDYzjIAqxdHaTg4zzj6VUch494GMHrmqe2hK7DCA2RtJB4+lIxCkKDgZwOOKeq59cZ5OakjXrkZHYkZqUPpYWBAo+chiD2FaMJyRznP6VnAHd8vIzgnpVy2BKA9T0+lUJ3Wps2v3ferQQEYbp0qrZkBACTu+mOKuDaQTyeOKadhLUxtctU6Lz254rlJYVlIGSSpIxjge9d1dqoRi3LZyM/SufazAViV2senSndXHIxY4RkBl3AccjjPrW9pMamdXIBUYHtmswWrklB8r8kE9q39FjMQERwcnJOMEmqW5izZRFVQcAc546AVy/iS4Dt8wUBVIBz35ro72b7PENrfeyMd6888VagscThSwJPatYk6LY4m9Z5ZQm9R82WDdOtd/4etVS0XAwTg+meK4XSLB7u5bemUYgEn654r1DTLbEQIABwMDHQelZzV2UiwsMbZLjJJ45qaNPlHGex4yKEi3nJ4boMip9hgXORkc4zxURVgbsNkC26FsdhzjiuB8Wa/hpIufN5K8gDHT8K6TX9XS0hdywZMZPUDOOleZu76vqMjhMKxGWznI9BWj2Itd6EcSvKFJXLMcgA5JrqNJ0NyEmnyBwQvf8at6No0Fq6yPh3K8MR/StpSAvABGMZNYtm0U7akRfyY+DjHTnFV7md7hySCB65zU5UNwMknjGOKke3G0HG04xgCsW2bp6FB7Uyx7gcGks7Q5KjDHr8pzj1rQkUrECoBI7etQWUe1mkIUdRtzg0DTKE6Mrcpg5OSTULJlGywB6jHPWrVxHvcuvHODk5HFXLLTxtDu2WK5G0cfSqtqVzaFKzsCCr53EDoRwat30ltpNqrMAGJJIXtUup6nDYWpCLvbjIUCuJvtSlv5mZ8BcnAAxRJ2IjzN67DtV1g6jkjeBkfeBBxiseZ/kC4B96mnYuQRkHpyeSKgnDBDwcnoRWMnc7FZFORMkY6VHIoTC8Z5P1qdshT1+tQMSCGwM471m9TRPqitMu3IArOlRt3JwCa0ZWdyeP8ACqdw24AkEtngY4qdjRa6lW4QGMKQDg5yKotksc8DrnFaFwheMZyGPIxwMVRlG1TjGenWs2zpiVJmw+Bg47iqzZJ3DgA8g85qw+eh565NVyoyQOp9+tYyVzqpvoPSMOcsVAZgAADnrXvGj2H22G1nll3yTRgDdkKoAwD+QFeEQqvAJYcg8H3/AFr3TRd1vYW8WcARAAEHIGMjP+e9fP4y6se3hbXJPJe1vGYujqSQU6Ae4NOuZRcPGuckLkg5PH1pkahBISxJYng/0qOyj2hk3lyvILcnA7V5Ers9bYkTbHfRpJkp1UZ5Jx0pb4AJHGwDvJnbkHgA81CC89wkqMBsbowzk064G28SRyxbaduTwM9f6VSAQRBZlQDajDpjABq99ob5l6KcAjOAcdKo2zM8uSSxJyBj2qy4VIXZjyOgAzzVsbdjPCt9n8oAhiTkZzgknFWNHchJo0jbIICljntzj2qNQYomZjuB5zjBp+lyo4bbIWIyRjk9aiS7C31OgjbMPy/fBBx7+lYV8H+3RM24I3qOOp/rV17xIXlXeM4BAPBOKzEj82QsVZgCSqbj656Gs1cbdh14CpgKpmPPLZ6H+tWInU7CTtBJJ5J7U3V0UWe/ewO4EqOw70jlSFKcKcEH8K113GmMnkElzIeVHGBmiqVwX85sNRUgebi6WZBCRlc4HvWhBZlUBVwNoyAW9Ky4/LIyc4Yc4HFTNcyRlIo3KAkgnGTj0rqPQtpc03nyirv2HIJIyRjuTWVqd6zy/ZtxkRP4k+uain1BrKSUgsWcbcnjj6Vmw6iIUb5t8q8knng9q2ilbUUmi1I6PKm4krnkZwTWvbP5Kq3HQEqrdB2rnZb0QxpKyF9x3BVGSeaurqEb7pEQxx8ZGMnimxGzNeqIi8hI4ztBwRikivVkLESKhUhiCOSPSsp7mCYb3QyREEbCcZzxkj8aI7hJ0KeV5SAAgK2eg/8ArVHIO50MMqttaZg/UlBwB6VTuLhzcQOjbBCSRsUDP1NR2VyqWzyrtDlduSOnP61CJQ8YV+MZVsnJPNWo2QNuxom9nvFaRnjZ2JCYX7oxxn9alsMXRJACgHAwMZ55IrDjmhF4FOBEhAJI4PtVj+0PKXZAFhZF2pIozyc81LiRuja1W6SzsgwOS+Qqn6VQ0+3e8t5SY2JzkSY+UEDkfqKpF1aZZ5ZQwjxh34GSOmPqa3oSY7cq/BIzkgnOR1GKFeKLSKtrHZCEy3bPhdxLKMtnGAAPc1HJI1vCg8vdISAqsMHn1rMjvtupbDKAsTZ24wM9u3rj8q0bfU4r6czzkvMXPzM3LE8gg9hnNVuItzaRNMyNI5XIAK8EY69O1R2uhxxXJmTCKcqccDPckd6uXF4kUAc7SXBCjOSAPUD8Kil1eKK2dIo2Z2IJ44HApWdyXazITbvLbyTPujjTKqzDris1CZg/ysDtBBLAZ55OO1aFvNLNApERwRyrnBz39fWrFxpkVq8HkxEqwG4lQNmRn155xT57GbXYzZ5I4pAGG51UFWB4HPf9KvW0DzBScAZBHOPzqS8sRcQsYwAyYJY9O2an01GklWLbkEgEH09au6tcpi28RxdvIFcjEaDkAE85ziqcdoI7pBJuDlSFjBznB7VuwDfdhIjtiTBaLIwxxjPrxViC0ht2SQNudMs2Ryozx9aXOkRyN7nOX+nm0IldWTcRjcMHGe351CwWK4R0UvuIU7egBxnNamvI1y5Q/Mcg5bOPWqeNnCfLtIJyODx0FVzgoWI5tNgu5y1wWET5BCMQSM9efYVUk0vTrZzFE0j26uTulbLHPqfQZpZ7ljM8ZUAbTuHQqc8D+dY9/qAXbGgzkEMcgDHbNXdtWIcRtw8EczRJGSAch8ZAxxVeUadcSGaSUTMzYDKwGD0IGR2IrMk1iVZFVAh2nbsYgA4yck5xVOacCRyqxoSxbEYG3J57UrtPQXKS3ehTQO5gmRoSS+xRkg4z1HWnQOsAibLxSkAMclSeD3/GlOruIQwQkICSg5J4qlfatDeII9zLIhLEAj5SAOCe/Wtqc5Rdzkq0IzWqOo0/xhqFiDbR3eVIBEqkl+vQ/SvSdLuZNbhSa9upHYgAe5GBg/hXgFjfNYTG4H7xypUKU4BPeu78FfEBbCZrK6RZZHXcki5AGMdM9K9mjiVezPmcdgZONoI94sFRIFVQBgYHGDV1WYHbg+uccVyOgeJ47q4jikcRuSFEbHueRg9812alXUAbg3uMCvahUTWh8hWoypu0tyaMbyNo59O1XIoyeSMfQ1BbxhcdqsyXCpGMg8DntWphZWJpWjjQbSxbHQjvWZLKS3sKJJ95ypycnIzUahtnI4oG1pYV22Ju6nsM1WyZTnkHPSp3w/B549elMiUBiGPzDigzafQEhwdxocAYGcgZ/GjeQcdRUkcZYHAyetXcL6EGxjMQOQTngHipthDjc2AvJOM8DvUsn7pABxkZycetcl4p15gos7RyjvlJirDO0+lZtiSbaRJ4l1X7Wxt7fPkJ952GS5/pXnF4w+3OyARqTjOOc12iwGO1SXf+6dc7HGSDzXGXKK80pGCdx5xiobudcbI6bQ2P9mxLnnaDk9/epJGJznHXFGk4NhEwOVVMADjtVYuyEqeMnINNaIzmy/okedSRtjEJkk9q7+ywUO3heo4zXH+F4S/nOBuGQOvSu0t1KKBke/tVLQwm9SVXwe5FW4uoz0xxUCJ8oIPQ5561MPU1oc5KyGTCkZ56ZxkU+8uY7GwlmH7oIhO7PT6mi3Xe3XpjBz3rP8WK8ttBZwsyPckKWBBOMnJ+nBobsilG7uHgm3EWlNdyqBc3TtKzjowJGP0rSvZ5Cg2jg8Ef1oO1YYkUnakYUAgDgDp/Oq00oI6kn8q59WztirJGfdyGJCuwbyeGz2rKmtg7jOMsefWtC5YvIBngZyTVeNGNwNsbP3BA7+9Ndi3bqWdPtT5yHGR2BNdJp+lRWaGUgbyd2D2NJptj5MKzyY39k6/r0pupagy5PIUDJA5yau6sJJD7u7ErklyMAnpnmsK4vS5OSTu6ZORS+eXj37jk84x79DVCUNzkEDkjGKzN2lZWK15N5hI6HoeOKrFAw9T9KddH7pOQT2qRIvlI79s1PUkaqBiMYHbOMfWrHkeVHgY69fWltbUsAWOFB7dasyxAnuR2zStcS3KixiR/VTx0qG+jEecYx061ddjEhIx17VQuiHJzzxkYOOfWjY0SVrsihzkbQT+vFa1raLgMQNxI59vSs2yT5wfmwMjgVrRzEIHVd5HAxxS6md7bmjFAAuCC3oM9BUUrqmR3FWYS/wBkLEAFucdxVIqATuO49xWxJVu3VlOeWPQelVjGSgAJ2kjPoKsyxhnIUYPrjNTQWodASMtms93YCO3hABLDgDhTwKJP3dvuOAeuM1dkVYgOSWx0I4qhcP5oKk45zjHHFUBGo4Hoeee9WoiBgFgDnjnFQR/MwzwPSrcacHHI6gYoBs0LV9qYPJJ9ewrQRwUx3I6CsuB9pGe4q9EQSMcnH5UCTHS7Xzng5wM+tVGtd4JY8nuBVuUZA6EjkZFAjPlqcZDZ6GqVhSZjtaN5okLBgBgZ4rQsxHat5hOR3HemtEC2CuMHrUdxOFiZSBkggDvn1q09TFopavfyIzHIAGeCMkCvNvFF350iIX2u5weMAiuy1GZ9jL1PPXkHpXnmtSrPer5TKWJOdp4XHBq721ISd7s1fDoNzeJFtXy4lB3KSMk5/wAK9FtE8pdq8EflXJeD7USJtCkkAZPbHr+tdqEECkbRlSATnOaxWruN3voSKfLIycnGTziq17cfuyxBB9N3GOxpWmVclgGHQjODXL+IdYW2jKq2ONoBPPsefrWzWlxbmF4hv21mYWgJMasMk9B+NW9I0lYztYA4PGOlUNPsRd4LLvBILMVI5xXXWFk8aKBgggda53J7I1il1JLeLy14TJz19KkhQZ55GfSriQbVbgA9znNAwoBK5PrU67lldLUZZmOATgAdadPhFbIOCQeetOZi/QY578VWlX96MnOecZzStcu+hBcvtXg8c4AptmAEIcZLMMEDkVJJGXGAPm/pUsSJZRl5SRxnA70WuJN3sR29gVnZmKqMkgt0qnf66lsGjthhckM5OMn2FVNR1R55CicLjOc8YrCnlZwBx64PSjRG6XcdeXhkY7jxz065NZsrFiOhJ4HNWiNxPGcn0qCX5XYAduOKyk2axsU2Ayexzzz0qMS7WIzgcjJPXNSsj8qFyCMnFVjtLAMpPp2rNmitfUYw5wTxg45qs2Xc5OQcY9hVmXDkZGFzj2qI/MzcBRnIqTVFSVgCQOTmqs53OMnA/KrFx/rSowAR+NVgjbyCCeMdM0nY1iUr0hCBkg84GetUpG+U7uSRj6Vf1IBZUPQBSOMHnis9vmAAyRjP1rFqx0p30KchGCcjaBTBkY+dRk8DOD71K46jkHr14qJsFyWJJ5xj3FYzeh0U1ZhESCoBydwI7kHI/wAa+gbUAW8bSEF/LQkj6CvArcF5YI8kM0iKDnnkiveWZQAinbgAMM5IxxkD8K+fxr5mkj3cHa7ZXlGT0YZPX2pl1uhRZE4b1/Tn86mknM5MpLbAwQbsc4FMvyHtSX2sgGNp4ryj1nZ7CsgtI4t/zgkEug7kf/Xp96HSSAyjK4CgAduuahupi2lxLIoEkiAKmN2AOM8VKlokqw7nB8vvzngUJ2YrMYwKSO8ePlGRk9R/k1I0i4J3BlIBI9zT1G65SNQMEjIJwMUtxbtBevASgIBPysCPzFDeoW11EXZLaHYBySOp/KqbRm1VJo2CYYcdc47VZiYrbXC5OS24Z6DgDiqtw7raRcEr3OAeaEy1ZIsM7XzJhQXYEA4A/WltJRA7o3VMZyD71Y0mISRmQ8AYwScd+tVb4AXTMqgBgAzdBxwKWrC19ia9l+1XAYDyk2/dB4qN5QyoHO1U+UY5P1pZARboAuCBnJ9KrXTmO3yFZivPTJIFMmyuSafp8moNLJCv7sYAJyM9aKmt7sLAgVCOOc0UC0PHYJWkjyBhenTg0tu2Z2YygEMMBVxjjj+YrGW8nilUdcsFO04AGeTVgXLRyFgdwQ5IyAxPsa7VHU9FSVtSTxEY47iRYpHdcgAkDOccnNZ6RqoDrhiQQTxjpxn86q3TMwC72JIOS4zznI5qrBqCwZjkXcc/wrk8jFbximjNtXNy2tzJgeWrgKTuyQBVy6vXwgIClV2kKAPz9awH19bNnaOFjuIUFiCMAcnHas99Z8+cEyAbjjB65NPlE2jbluC6Y34BI6Dnr0qw19NbO7PtVSM7FH9azIry3lztmQADkkA8j0qKW+t4ZJEMplDgYPuarlsRfU6Gyvdwaf5k+VSFxkAknBxT2vWmAJYM5JLMRgZ/Cse2d5HHlbUZgiqnJLY68D61Zut0Mqp/y1OT5agnBx3GOKLM0UlYjn1KOO5cHPyckA5zVqxuG6s2dvXeR0z/APXrl9SzJNLllDYJIUHJx2qG01BZIgssJlyQCrknHPBx3xir5dDPmszukuraWGUTTQwRjDAMCS5GOB2HI71pWeuB4yd7FuCpGMYxj/CuKtFy7ZTAjIUhxgcjPftVm+1OOOEyoyqqELgNwPXHtWPJqVzW3NDVrmFtQ/dKGfYPMIbkkHrj8at2MpeRVUqqA87h04rkNPvAt87AKDONu/JJI6g89O9b1h8qSLne7HIy2PatHGw73Ny5mhVkEbrKWU8MDwfrU0V06WqWgcNGQAxx+OM9f/1VgviFg7sFGQoXPPvTGvnjkBRiDuAGDjgEE498UmuwHQ+YbnULaKI4tUkzIeQMgDAz+ddFpyCecxmbOBk8kgegrjrTWY3unVJPLOSzRnksT0Of89a3bK5WO43K/mk8tt42cVg4u+haOtSyhnj2MVf5SNrDA/SoNL0tY5HcL5cg/dgHow7EGk07UECnO07sBTnr7/nWpFdghwGyQuRg4AIBNQ21sDs3oYVqRbag6b8urYKY5Ayfx6V1KQQrH5qZKvhSSBjr0rnLtVMhkZQk7jJbuce/etDSLwx2TwSbhkghlGQSPWpae5SsU9WtNt5sELqpBJfggn0HNRzrHNCfMXbsPAAxn/P9a09TnUuZCckKM8bRntXNedOQsku/ByDEBkHPGTihSY+VM5wiWzt7hWUqZpWkO47iBk45/EVlSxkROxODjhgM4NdTOBc2zpIhilXJXPQjj1rlr/c2YxGxOCTsyRgDrW8JXdjJpIw7iLzZnlEq5RsMCPUYJpsMDBVYdQeMDoQfT8KbOJdzNGvlqSAwPUnjmrkcYkjKnOR0IHetpNWMyrNdzuJwkm0uDkKoB5B71XaY3cY8wLEY48FVUHecjkn6A1pJZ3ADrHlFABGCSSOc5qgIN3yn054OTUcyQct9xEhb7NtG3BYsNowaySZbecuRggjqeCOcgelbcdsIANu4qeDhuO/aoJ41dmDDAOBkjqP85q4zae5jOmpG/wCGvGUMbxGdi20hlkJ4GDjOa+gfCvie21O0ikFykqPxujOcH0PfNfJqTNp0bRxFHRCSoPB5PNbOieKJrK6iS6ZYllYFNg247A/njmvcw9fTc+VxuDVRt21PsSLJUtjGelRzSEfJtxxnOOK8u8IeNL2ZmspnkKQkKpdyQ3uPUV3trrYlAWZCjk46cfXNe1ComfGVqEqUmjQVVQHA7k4xUcoIwR06gVNC6SZOVIAOCrA1G8fzAc8849q1bucbbKxJJyq5B4JzS7gNueO+e4qwygttA4B7U3yxuOenan1KWoyNdvTLFjj171ciQR726E8lSelMt48k4HPYgcg+tZfiPWItHgcuX+0yHIUnOc8Zx2pglfQg8T6vJp6i0tG33Uq4I2jCgnrn15rG07Q+POuCXfkE45PPXNJosHmXD3Ez+bK2TljggdhWreOYIw6sQMg4HrWbdzfktsZmrTxwkQJwV6ADp0OP0rhpQvnSkDgkkk9ME10WpXYMkjOW83BYDA6n1P0rF2CQsNoZWByMc/gaLMrQ3dKkENlHHgFSoPHI4H/16o3Z2XBBOMjI/Gr1goFtEACEUYAJrH1QtJrVrEN4ebgFeRgEE5prYye12dt4ci+z28LlgGlGSAeODjJrrYjuyCc4PBArm9JthEo53ADCkjAro7d9seAAOOapI5W9WW48bTk4NWli2AHIzjtVVSGUEDgDmrMM29wuOMD8K0M03fYux2pMO1EJdsEHucHmsdkFxr5V1y9opUpnlSeefwq5q2o/YNKuJgSDGpIxzn1FY3huF4tPF1Mf9IuSZWOeeeBn8AKhvQ1gnc23deCRwDgA+1UXkLgsOADg4qZsuewB681HLGwRQFAwPXrWSOlKxQcb8g5AJIJAycV0Gi2UVrbmWWMl3A2Mw7DPOKqadZCJfOmHDnAUkfyq1qWpFtoILEjAwOAB2pspRu9R17fqgbbgEnggY/SsOWeR5CS2QxzT7gtIpYkAZOMmq0UokOcgKM/NTKskTSEbSQOB61n3Ehb7p5PX0q48o8s8Yz2JqiqiRyARx1pO5d0UJIGe5AXk4GeTgemP1rXjtyQAeR345qG0gQTkElu4Ga0yhDAKM8ZOfSoSHa6uRqEjUYOKSViVJ7HuaZKqhw3fOAM5pJZAFKsMEjvVaArIqTA7iCcAjgn1qtJBumLZ+TABGKtMyllj3A9wCeacY1RC54UdcVLQm7DVi2SlV6Lzn6itayt9x6EAEHIrMVkKpnucgkfpW5pEaOg3MybgTjHNHUTZYuFV4cZG7HXOKyI1DOzDOfUVr3O2OPsATg9jWQGy3cAEjg5qiV5jkjO8HINXGKogCjFRoUAHGCe9OkKiMs2ccYwKNAKszsxYHkYxVGTAYE/Tnip57pApOec4qoH3uC+6QngAdMUFrVE4B4AGCfWrqKwVeAcVHb2mRvb7pwR61fMaIBgcYyTnpQZy0IA2XAHBJB/+tVuGVlPQgVTX5mBwSM9TxU4PyDJxkdaCLmgGLpnOfbvilRCwwMAZ96p2rgPySRjA56mtNBu+cEgEAccDj/8AXTQyvLH8hxyeeprF1FwpAOAQM4rfu2EURzk5GeDmuW1S4Z3yATgE5A7DsfzrRGT0MDWbnyklJ5TAPBxgiuJeQXF+UCICFycdTk810WvzE2ZG7BckbR1IrnYbaSfVIUQ7X4IAGSACOvtTexKbR6P4Qsmgsg5AAZQCxOBg9BWwkvmOdvReMjmqKtBbxxQws7rtG/sM45xVqNlijJAwB09cetZxQ3JFfU7oQJ0Iwe4rhbi8Os6s6CJmVSAHABUkVt+JNQEeIUkAllBA5wAO5/Kp/D+kqkSsybBjI5yf8/41pJ6WRKXUt6VYCJSNpAGAQRxmtuGIoTk7R24/lTkTcSqoAmBhu5qbygpBYkDHrmudKzN4eYxCwjcqAcgghgfzFVHCx465Az7ValnVImUenY1lrvORnOT0zmqKbsLJMZNu3kZAIp6WpkJYcgfjirFvbII9z4Vehyap3uppChihcgZ52nHAp2J5k9CV7mG1yCAWx96uZvr2W6bliRjkZzS3Fw0hLEg5Jxzxisxodoz0Hek9C0NkcnjJwOBiq7j3OKlxuz2x7YqF4mzxhvxrByuzoWxC8hQgKQM9OetRSMXBPXAOcd6smADGMg9eaieLaDheeveky0ncqbTsJ5GeMZqBo0GCOuOck4zVoxEEEc9Se/NRv846YI5NZ7jKcmCACMc5wKgkzs4ycDnFWxGWY8EjnNQz2u4HBAIIyMZyKk3iygYycseTnAqFR5TFucA4x3q6Ydikjap9V9az76UxKdxBdRnPrUvQ1iZuouslycMSB045z6VTPKluhHBHQVM0gYscc9SarsflyDgnqDUPY6Y6bleQEEqVwP5iogxbPAx0qSY5UjIJHvUatuPy9ffpWUkjrgrmhoKNPqtooYA7wRuAIJGT/SvZncJbeYpLncBnABJOT/WvIPDIjTVbd3QuN20YYgAkEZ969mtyI7ElWAfbn7oIJr5jFNe0Vj38JHRsg0+3+0wCPkKWBGOcn15/Ci8h823njfaSoP3upwcYGPx/KmRF7OK3GTvYA/MMHjPOB9amK+ZkcEsDncMc1wPc7iFIyPKkBcgx4MZI259QavzON8ewAHBLZ5/KqMUpXbAV4zjjkAfjUsy4ud38AXHSkzREV6pkKsGAwRkHIJHHTFSO4E5bblcY5680zOZh5ZUhRk5OCafOQApQuWIz0yOfSp9Rtk9r5S285kJJwQMHgGsgzI9iVySYxyeQSa1t7xWJJGGZeQQMg561lWkW5djFnYMVbd65yaFo9RLY2bRoY9NjEYaWUAA5Ixj1qrduSA5w+cgADAHNOLNA0YjUEHKlumM/zptzEPsrJuJOeo45607di76D45Hk04twJNpyBkgY6DNU48SQfOeGGCQcduR+dTK+y2EK5BKjP171GsKeUoIyRjAz70K+5La6BbqyxZY7CScBSenbNFPilTBDpyD60VF2ZangUTpJJGrnJJJG7gjB61ZmlgW3fG1kUkl8YOax49ThulEjqFZFKhmOCpzjB/Gl3FoV+dnQjJwvGc8V7FrHapX2Gm8UMASACT06e39ax764JuAA5IOSQB2q9dkjlVyByCRx+dZsdgJpDKwZJAPlI54zk8fhVRsJtvYuQvutSo5AG3ke9QnT1ckRExzEhjkjn2/nWvY2sV1bIYfnQj5jwOQcn/PtVu+0+GN0ljjIcdR6irugtpY5U2LwTkHnJJAH0qFnfhNzIc+nXFdFLCJeigEdSapX+jO6ebFhTxnJ7j/9dF0K1loVLbUprR0JdtgHQHP4g9a0TqjShBEWJYk7i3PI596yRaS24KFN7YznHGfTNXILAK8T54xnoTg96q6sSr3J5GBlBYZ5ILNwc560yeyaOXzAdvHPPB44rQRklykillIGTnjFVnTbHtG0rkY4ycYqLtFvzIHuZSjhxv4Cgjg9OvXmqiglAm/IyBzwM8Hmta0jR5ArRnA5Ygc4x2p15aQxWkLrCAeCAxBORjrRcjUIvMmMHmKsW0hRgYBwOcHpXRW9jI8RuYwDFEAr5IByc4x+RrEL/adPgRwC8XzEZ75J4/SrsGoq+kXMTP5ZzlSp5Jwcce3vUu99DTcdebEcxjMoI3FjngnPGaLS8gj82KSFXchfLYsQU55OPccVGkS248syeaeGJByMkAmo5I0SRJsEMOCD6Uyxbl4jOyRyB5AAWAPTOcDPtipWnljhR05DNgjJz05ziq0c1urEojepxwce9KNRlLFo4iwAAB9Pei1wT1Oj0m/MDbndtigAqc4BHp+YrfttbeZSkrogQbvk4YrkYGfpXCJq95duXuIljcDa23GOOnTvir1s09y7AkEtwBgDgdqhw6gmdvYagZIwCjF8nOSDx2rX0+78pXR8DcMoCMnIP6VyGio0Uu7cSWIJH9K6SZSHhZFy7Ejk425Fc80rGqaNB5lfcMu+QDjBI4HGBj1psdlNNnA+9wSw5A71d061a3B35BHAx61qJb7YZlG1gykHIzye+exrLY0abWhx2qwxRXLq4y4U5LccetcfqTpHcKqMuyVdwYMOc9R1z0Fd7qUbQxurws7lSu4kEKMj1rjtZtnZLa3iiih8pixkZOSCMYz26VpB6mLSOVukgnaSSNT5MWMlsjJPHHrTbNXbYdoAUAbepyOM1b1eOCCJY41YbMEAngnjJxUNszwfMEH1zyQf8/rWkmzPZlm7uBHlhtLAYXAxx3rLQO8h5UDbxySST/KptQl2sGUd/XJFMiCohRBgkk8nJP40DEkPlgsSQAOo5NUw58xd5Yg5OTxVwZdSQME8Z61nXEkiq4Kb3zjzBwQPpVrQlqxmzxeSro0hYEk5Yjp6ZqB5C8IUztKMAFc/dA7A068aUMdpDnHBOCR+FZbXTRsxYDLdSB3rqpS5Vc4a1NS6Hpvg3xXPBqaTTtELdFWOONQQSfUknk171ZTR3ltEwZW3qDwRxnrmvlTRJxdPHBhVZmBEjdBj1r2DwTr9xb6ROkkjl4yQhxkEA8nPXGMV7lCrex8dmGGvqeo/YHgYfZp2gcdSORjvxVmDU7uydftUTSR9Q68HH4/0qC1uBPGkgdJEZRkg+o6VYeQyAK53YGAOuPYV7MXdHybhyuyLltrFtdBQsmx25IYEH8Ce9XleJiCGDnHQcmsO90+OS2bBBUEY4wc+xrNiS60aEzJMRGrZBYZz7Zq9LC8jo9T1uLSYtzDfIM/IDz0rg45ZdUmElwC0rHcN3OASeP0qO8u7nUneW4YB3YldoxgdquWFswRcff6Fup+tYSk72NoQtqzb0kbFJHVhjcV96dfybkGRnqB24q3FEsFquRznmsnUZ/lKjlccE0J3NIrqzndUK4ZmxnIFZ8XzAovBA61culEuQB84BOSSBVO3Z3ZCyhTjkZyM1o2rXOd3ubFtLtCqWIXIHA7d6XTEE2sPPtDBEMYOCCCT1pkMbhA2QAM9quaAgSRmkwSRyBnPXvQnoZyeljrdHtGuXS3XLnjJ9PxrppNMiWLas6vOONinJGPWuZMq6PpbXBbCMpkJzyo71B4NaS01bT7hZjfC5leWUJkhUIBUHPvmqTsOEFa7OltyySeW5HAzjvWlZMigjYpyMc8ke/6Vh6nrMOo/EWcQw+RE1tv8pOQpBxn8cVvwusScIu4g5z3FUmnuYSXvWRjeI40v0ttPUljOwEgU8gZ/qOPxqxHaNbEJgfKAuPTHbNZWkNPf6lPduojj3eXE/UgAnJro/LIbaWLEgjPXPvSk0dMIpK5AIioPy5+YDirEUCkh2yVBwcirFvbeYSThUQE5PSqmoajGqNGG2gDPA464rNGnQUXqSTlOm0EjjOcUi7LqYrwRjPXGMdqy9NX7Q883mbwCFUKcHkHmpzG7ShT9Btz19TWhhzPYkNjaT3CKVdApyMNxz1zSPp9vErIXZcsNoGDSxW7qhzyB0INMaOXcCDznoR0p2J52I+kxyo6rMEfBxuBJz6VSj0KVnDK6E5wVx9AK0kVsk4OSO/ApIj5SHGTjtuOTQ1cOdlQ6VdWlwUcJvU4xkHp+lDwXO/OznBxg5FXEl34ZjlvzPNOiuC0hUtkAd/WkomiqO1jHghdmPmA5XJ5BAFR3MUjDvnsc9BW9v3SDoRjpSZjUfOisM5HalypE+0Zz1jp+WBJLAAks3JqaSING4UnIGSMVrwQoVb5cAk//AKqn/sy3ZUwhwTz82M1PKPnMW0tme2/eAAbgByM5+nWuit4fItlzgbzx0Jpp0yBhsUFATnOc4q1LCG2DdwBgD+tHLcuMk3qZOtShYlX5QScD14qlDFmFZAQQwyPete50pbkkmUFgOB61UNs0TEfKFzgAZPFDiynUWxXLfMo4yTgfWlvZDHajLAk5BOKtG0ktpfmADY4BPYjiq95ZzXiiNRliMHHINTZ2BSW9zDhje7bHUZ6gZrQtLMIy7hkjvVuzsZLC3ffgnJIBGMZ7VNGpwuFznk8UJMpzViTMaYUYPcHmq8kvmMVHT0pGikeTGCP60213xXAbaQMHAIqrEpp7khhww5wP0pk5AUDJ49KmkDZAPIHfGKgvG3/KOo7dM0rEaLqT2LAkZyRnHNbMEw8sDbhVJHPGa5+BhEmep65HWrcl6dyRAkgjJOOw6g00h9A1PUwgZCCFPAJxzz2rnNQuEERA+VCDntmrGo3RlmUEHCn5cjIrH1GcsQmCc9u2a02MZN3OW165j+2RRIoBYZB5P1/pSaTbkaq10vzGOMAK5AU85PvWdqMjXGolwwKJkFR7Vc0t8SE4yARweaUttCeh3tgftTCQAKM5Cjp64q1qt1Ha2pZz1HIJAqDTnZLYlAudu75jgfSud126fxBqcGmRopVzulZWICKMHJPuf5Gqiyb6lnQdHk1u6N9cRkWxOEUjkgd/xrtlt13AhMKoAC56AcYptjDHZWMUEYyIwASCeT61Iz8gjJHOahu7N4JWuOfEIPGCccVUuZnDADBB6c0+SVncAkZ7cUJabwXbhQcZPQVDLbsVbeA3EmM5GDkcYqwwt7CJWkHmN19ccH0pJrpbWMlFAAGM+tYV5qEk5CKQSTxinsZSY/UtV352AAMMY9qw5ZgWO3r0NLKSSQ5wRkYHXNRMVUbehzye9S5W2Igm3cb6gnnPeo5EeXcBl8DPAzxUzDOeO2aWNGFsXV8FsgheDj0rByZ2Qt1Kaxn+Lp3560wHy8kDBzxx1q/FCpU8ZHbPWmSqpXAOR3yKVup0XZVfEmC4wcdqquASQOT6k8Yq4BwRjjHU1C0QYjOVGancFLoVGhKtnbjtkd6glhbOMFiT7DFaSWQwSCck8c54oNr+8GCAB3J6U0rFcyRntbNG3GR0yD2qGcld5AAOMduauXcxTPz7iByAMZrn7/U2wUC5HBOOtNpG0U3Yq3t1s4XgHpWTNLIxy/PPUDIqe4JdcDIBOQOtRyRhYs9FxyK52dcUkUm2xhggBx3xVScAsOwAzVmVsjgYBPHFVmztbnPPA71m3c12ZUkYHOeBn2FQh/mI7ZzkdDUsoIYMRg8H6UxEOFA+bac7sCueex20ld2Oq8B23maxbgtsQsCSBuI/A16lMrB1tI5SiN824jG7HGD9a8++HFs73BMi7HUkj5sjqK9EvF2zIwGecg54r5jES/eM+hwyaiRXKCN4yo5OQOec/jToSVY8DOO/NRXTlFRSoJ3Fg39KlMWY1kDYIPIzya5baXZ3JXIosS3O1uMHJIOKmdyLkxH7gHAzz/npULEIgcHljwO+O9GxI7dSrHzSxOc8k56c1D0HsPAYzHhVBO0gkZIpZVDAlnKJGoAUY4x05pkzBZonIw5J4PXOKmktle0mY5DkAgdcmldifYreeslhEhUsC2SQCTnNJZRFLh5nG0EtlSCDnPU0aZMGtkBOAhORjBBz1/SrE0nmShw7YBwSACeRTBDblGeJPmZmZxgpwAPXJqe8DQac6x5MnHJHPHWoVHmgKzEBed3Q4GO1KZ2mszOG3kk5HQ4B6UKw3sQ26jiUtluQV7Y9f51JNbKLYyEkZOQ1RtzcLIhJjKjCHgA96W4LsRAciMkE4BI+mfxpXJ0uHyFV+Tdx1oqB7l/uqkICkj585oouPQ+f/F3h6bSbpL21KrZyk+ZEzZIPUHFU7C7by+mAecFetep6zpUeoWstu+Gil6hhycdMHt1ry7VtAl8L3wAdjZsSF53EE44/WvelHQUGk7Fm5SKeyLRnuC2QQBzUTBUYdGGcgY5H41D55gRSrbkIyykdR3p8dwJHBUsqkD5SOlY2aZ0p32LuntHbtniMHr2BNaUzK68gMARg5yKydm8DcqsOmMd6sxYhhJTAAJytS9DQbMqlsgfxYx0qQqzx7VJIXJOBnoM4ocBpQU5PBK4z2qzaXMUURCpmUk5LHAwc0rgZ1vEt4hIGCMEqxAxS2djG6vHIzI4DEEDIHPSr0yoIXfBXy1DHAzj64qrZzST2oyVJDEF0OD7AihSdhWJIbZIIn+Tefu8jjGO1Zc0CIF2so9ADyPStthJb26HBkJOArEA49fT/APVUM1lIQhmCuIvmwcA84xyOtK+oNdilEjxJhWy23qR3z0qlqbk+WEG9twJOOME/pWhdYhgIY4bOAehyTVSKAQyJ5rAgMd4xk4HQj9a13IZauFNvGHUEtznJ4wRWSLyJgWI8sAZJBzz3q3fyNcXMYhwE3DcXBGBg/wD1qyr6JYJlUD92/Lc9OP1GRQZ35TQstQTaArB5GIYHtz0/lV4hmuVLkk8EqpwDntWHazM13GrlwpB2uoG3gcD1z71qeYkbKQ5LgYz6n3pNO9wUrorBpob2UKpVCSFBIJxWnZ3hSIqT+6bO4KcHjp/Wszzy1yz528Y3E8c9aeq72B3BgD1PQ03cuL6lxcsxwpAYjI6f/rrds48siMxVMfeHUCqSR77R2Xh1I24HX8avabGyTKGkynQ7Tzg+tQ22rGieupv2bywBTFG05zhQMA9etbpYtko25hggHjnHSm6Tp8Txq0Y3vgHeuQSPQjvV4Wh+0RkEA78bBz+J/KspNbGqS3Oi0p3uYVZgFPU8Z68VqC0UxnzHG0c7V4Jqlo8SuCpk2BQSXPQkcgAVoeZv4HJwDnFcsrmq2MTVrWKWCVXB/ecDHJUetcHrF4PtzSW4MoVVyGGAoBOTXea5FvimmJYOAAOcLxmvN9XQfZmRDlyCCc4FawM2rK5zFxC8rJGR5pZmJdDgKCc4x+NRTqYgq5yMYPUnPFaH2UW6RtK2HYgDkjk9KqXscvntIB+6GB2xnnP8q6HsZct1cqLETMJGTqThcEjBAHrSP94qoCqDg8c9MVcgXMRYHJcYyDniqzoqSDcSSpyCe/sazvZhsRvIUVFRcZHrjAHT+dZ+pyeXhSwJOMkNmtJbf7RI0jA4PJHOBn+lRy6eJiWOwnkBsdMc8076is9jlriTKsIsBsgbsZPXms5xwM4IBJzjGTXTahY+WxVRleB8mBjjOc1lTwBYdpGD25HT1rdPoYST2KFpMbW4WQswAAOwD3rutM8VTWtkFiuH/eMVKkgBEIGT7niuLkDNhTyAc8dcVoWdyLa2lhWJZpJiArH+Htmu6lJpo8rFUVOLuj6M8Ean9o0ZEmfo+EJfJIA4J+uRXc2qr5eScv1zXiHw21SS41G307y1lDLkuCMKR2/L+Vez2ZaRj2A4wOR1xivo6E7xtc+CxdL2U7dC4kKSo6nAC/MWY4wO9YGp3pvWMMSg2EWQJOcs3HQfhV3VZ+Bbockn94QRkA9BWJO+D5fIA5A6D8q6HLTQ4Yw1uyFIlLDuBz+NbmnQhpN2MHPTHFY0GWcDIwTxW9blQuQApzxz1rNO5vbTQsXUhKgBgBnB9xXPX9y0zHJPlocLxgVqXdwyqWyM8gHHFc9cTs7Y3bh1C9snrT6itZXInOTgkkk9McCqjZQgccHjjgVeXaDzkc881WmRXcE8BTnGcZ4PWtLNnO3qWI7lI7aUnLHaQMfzrT0a2kiiJYE7gMMRyBXP2rfa5jHESEAIJxwfoa6izlCtGNzEjAPORTSstTKbO10M6Lc2Qg1ZSykEN8wAIz05FXLnxT4K8HWkzaLaC61HAiWZm3Dg4OFGB0NYUdussQYoXHpjgn0q1p/h22R0cWiAAk7QABn1qxKq1G1hPC2myR3N7qdyrCe8cHGM4GBxnsO+PetzXbw29gtvahpLy5BRckAID1bkdADVbVtdg8PwQDYZZJCAkMWMnPc+1N0uzlurp7y42mZjgAE4QegodkZxXM9SbQ9MSxso4xzgZLHkE962LeDzHGQMUqxmNFCgHnhcYFRTXgtUcE5wecevpWbdzqSs0g1G7+yQNGhXOe54Fcres5iLb95Y/Mo44zTtXvDcEqWARupzyKowr5jiPOeQAxPTFCLeiZ0GjWQhsS5GDIxOP7o7VfELFS4BBzgY/wAaiA8tFjByFxn0PHWrKY8jDZxnIGcVt0OPcRFCq2evQAHoKHVUcjOW4IIpVBKnbjNIoy2eCenNMl+Qrk7c4Bx2qJY9+SML6jpVjG0EDI7mo3YBj3JGBn0qiLX6ldkVScnAAOO/NV5AAxK4zjOO9LNMVzuYEg9BUETl3yTgA5Bx19qkuySLCr8oJ49aaYtybc5xz9asKAQDj5etSWsYZiNp4OQeDijci9hkUZZeAeOoPap4lOBz+lSyIFbAOCTk1LFHyMcAHPPFTsWRjdk5Uce/NBYgnJzuOBgE1akjyxyAeexqCRthC7sljtxjFUF7EYyc8EMDjkVnzli+GPGeuO1a5+RCxJL9etZaKZrsscYJ5B9qBN3I3ZpJI2ySADkkY6cU2NyLlXBwMYJ5Jqa6kHyjAAUHpxVWGRWJG0gZB6/nRYSLk8xKEDGSO4/nSWjsturFtxY4HGMUkatMjhAT7kcY9amiUuGU4O09AMDpU2C+pHExllLBiQhI6YxT/MDzAjoowOKtpaHaMZA9WGM8VXZFKk5wMnkVS3Lb7DFYMSpw2DxxSMytIQUVjjBJGD+FKFXJZTk96gnWNSS5x3znpQRcimaIS4CYB6gdala0hRBhmPBJGeRnHtTUQO5aPlCM5A6n8astamUrlsA8E9B2707Fp6HH6tKsepiKM4wAcFgcZ9aytVn8hCpIPOcj1q5r+231q4wQWUBO3b+fWuU8RXjRQMg+854ycd/Woe5UVc58CVGkZn84uxIOMYB7VtaS+cKSoyQCfSsi4mVZAFwx4J2k45FaGlyxo3zcknPWpY7HaT3wgthGCx+UgYOMHHWmeBNNW4in1SSJ0aQhFL9CoJOB+JrFmdr0i3QkyvgAAHHPvXoOnwDT9PitFYlYiQFxgAYHShvsQo3epcB8xgSQDjJA4zTmQsBwR6U63UcdyfTtVqUx2kbSTtyBwB+lFjbSJWFutu26cZGzIXv9ayrzVQSEBG3spPAqDUdQknfJYlgOCD29Ky3YAFiMseadtLmXPrYW+u35BJKkgDntVFydwOBgHhsUrPuzwSMdOwpHUuBwcDtms29C1C7uRuDKwIx74qNojuHcZ61Zgtmnc4OMgYHarDWuWA4JxgnPSsNeptokVltiQB7c1IYVEYHQDPGD1q4E8uPnkdj61HKQcADuec0rFooNlQSQeKr3AJI2DI7ir7qeeoHHbIPNVJYmc/dZeSCR16+1LY1ukiqY235xwecZqxFaMOMcEEg56Vo2tiFjxncx5Bb0qw9ukRLMQOMnsKpR6maldmabRo7bcEOAM78c57VjXl8IcjljjJGOMnvV/Wtc8uIRIGYMdoIPCj3/AErkLt5SDluSOKUmkdEY3d2RXlyxdvmLHJyT6elZkmGz3Y4GM44q1IhYnHHrz3qF4eQcgGsHc7I+RW8sxvkZIPGCc1BdMGjKHA3e9XWfaDjJIOPrVG5y0m0Djrkjms2aXsyn5YKHuR05qC4VEI+Vdw6H0q4ytuAwPp61Su2XeQxwfcdaz6HRFJsoSAck4zjJJ4Gc01HLkKeVwcce9I5LSHPK9NtEOfM4ClMYOf5Z7f8A6q5qmqsd9NWZ6L8N4C2n3MuP9IMxAGdo2Ae/U12qytcFVbAKjAGexrmfhxaCPw9KZApczMwMYJwCOBk10UCFIdxBXnOT1xXy1azkz6KgvduPuVVgdx6ggYPeiGVpEijY4VRtBA60suZgjICFAx0yCagtfMW6UAjg8FumT9awb6HRexNAFluCEIITIGT396I4yFfzASQcj8+1TSRGMSbgEfJJCgcn14qtK5ER4LZwc57ZpbjVnuFyGaZCnzMACvck9MUqztIJY5dweNtpGODxnn0pomREJVSZCMA596laFWQyvlnPJwcEn+tNrQLIilkENsAEOSf4Rk81IyAQRk4DkANzgVCqmaX5slccc4waswRmWzljkALBTg5xn0pDIbhGlilETbWVCC2cZJGPxx1qaVo/7PAVhlQFIJxk9yPxqrbZDlM8gDrz9akiaWKG5UjzBn5RtHA7DP60mF+ggCsiD05B64xTYZZNuOGRuSoBBB9anjjdLOIkZcsAenAJ5ouMJckoo8vaTn3zjA/Khbie9ijPiJ+ep56n/CinrcpDEqbCxyWJJz1NFXZFadjm54RMg6Aqd2CM8Vha1YQ3dsYigQytkcZGR157V1kgIxwrrgg881QvoPMLMqqAxztUYr6Dc5bs8S1i3fRruT5yIVBJLjtn1+lLC6OA6kcjnB6GvQvFHh+31WJ43DK/l4LjBGR3wfUV5qLZ7C5cTJJGhJKeZjp0xkHHX+dQ4G1OdnaRrQ42g7jnrgipo2O7aABkjOaoRX0Eigm4QHOMEgYNXsqpGTnoeeMmsHBm6qK9i5BG5iLjHm8gYOD1qB2ZcxsgBU/exzmkeRUCsMg5ySoyKSSUks+04bqw5yaOXTU2Ur7kbM6o8qvgPhWQNwQKZZShxKAQHBLFc4yemB+FD4QjdgDqWqvtOCyuB1IIFRyg3Y24pGumy7M4bAAPQcYwK0byGH7EY3UPkAANzyK5Sw1GSEjLEjPAPQ+9b0F8t3EE25YngEd/Tms5KzQ1JFQoPPYMwVCBjAGM1j6qjfaoJPtOEhOHDDJcHt+dad5MRIi7clz09KhlsUdlSRRg9SQeK2jcydmU5WIjUEAc4Pb8f5VSu0aeaMcsAQBxxircqsPMUcjOAepqCC5UPGvOMkF8cDFapWM9BjINNlikZdyZzt5I61JkSzzENtQ8qMZIJ5I/Wpb54/KRC4JzhSAfmJ6CqqL5EbqW2DG4kZznFVYmwk8ckymKLaHIKqxUEZ9TzxWjbwtbIFeRZQMYIGAccZH+e1ZUV0sajLM+OSR6HtVi8vhDHEpkI3plcAYHPAPvUtdDRWRtRXsb2zwB2SbOASBginaWZre4MknzgjaN7cfX9a5wXbo8ZLZDEnIOM47V1fhzTf7Uk8mMK8kqqwYKSVOTkAH+dZO8dS1Zs9F8J6ilvOguOEwQNpwCcYH61sSSIXaVZ/KVmChdwwTg8euTVC10o2MG6QqFA3fNwRjtg9OlaFulvPLBJIm6IEvsU8k4OP6VyO92zVOxatZpIpUTcAMZKqOTWxBfqiMJHVSDgAn5ia57Tra9muRIzgRE5Hy7SB2H19615MrggE8EkcHP+cVg0aRdtCrrztcwERvkEfcx3FcFqaoJEQOwckFgq9AOxrqdXledkiJ2fNk8cY9D61h3dr5eAuAeScDHSri7aGmjRkai8SQiV4WdScKCCDn1AxWNJEXjIwdrKX6cD2PvWle3LzTOXlAVOdvoay5LmWOfydpPIJYHHB9BXSmrGehHbQJBGEUEEHpjIpzwb3Vs579MYFE0j28iBUMiEnLZxgY64+uKakzyMMkAkZ5PAqWhWXUnKIsZ+XBYgAg9ucjH5VUuV8r7oABGOemavW6sSWZgBx90+ntVbUlMkZdEUAZ5PBJzSQPuYtxbtcIFWTBznrgGse8Kcr0IGCfet0Lsw2SNvb/9VY+pR+a4TACEg5zzz2rZMyauZIbLqATkEjk9qsiYIC4yMdO2afLppSYYLBQMc8mmzIEiCEZHQnHIrohOzOecL6M2/CniRtJ120uLCMRvtKSxBchgehAz16/nX0p4T8XaddaB9ogdzcklTbypggg4ySenNfI9pJ5crbWWOR8KspBJTBzkfhn869c+Heti3EsKM7l+C5HAyQScfU9q9jD1WmfKZhhotN21PV/kgDu8oeZ2JbA456DPes2aXe2WAHbryaS4uVjjZg5kkB3Jg8EfSqU12H2sMsTwc9a9Tmuj5nlS0NC2YZGOueCDyDWxbyu6D5gFIB5HIweaw7JgHXoPfvWxbugQMOp65qotIzcdboh1SZUjPPBOMZ96xmZsnooPAx1JrQv7gy5jG0DcCSRngVjXspiJOeFJIIGePp1rZIieqsiZn8s49eh71VnuPt8xtrUKdhHmnGR9M+tZl7fy3c0NvBuDyEHdg4AHP4V0mjaamnhIkUM0nzMc8knk5/GqOaVo7kmnaX5LRCFdqZww7j1rr9G0NLaEttLuf7x96XQ9KOEaRCFU5PHSurtLEhGKgN346+1Wc8lcWytAABjBABwBxU+tXcOh2D3s6mTIIVEIwzAcCrMaCGNmYY2glmHQAdzXI33l+N9ZjSEM+mWbFhKGwsjgnjHcUrglfcreFNEvdSvF1jU2YTSA+XAQCEBI4/L+VehxwooGBntjGKht40gQAIg4HCj2p8155C54DYOPaobudMIqxHqU3lROEPzhcjBrm9RvHIIUkEjlvepb/VCyEMRkjgkdKyXnLMPmyPTvSdka2SKdzcK5YHOSAAB6itHQoGvLxArAIpLEkdgP/rVjyoPtR2rjnOTXT+H0EccsnUAAYx37/pRHc55S6GlkPOqk4UnkgZxVoMGBCnI5xkYrPaTNyDwD6dsVejb92QBjjFbJHJrdgGCkdCTwcGhGAduO/ao43UEjGT0pJZRvA7dPeqBFgEICc5J7E5qk8g3EZ+g70TSlehA9fpVSebJ464yDj9KBN2GTSBnPAGOcd/xp1thnHUjOTVdsk7upPerFq3z/ACqTzg8UAnc0tpEZTI65BA/Sr1pHtGccYxjHeqcQ6tkk54ArQj4AOePagW7B4y7HIA7Z9KkgB3KOHIOPwqGViQehPWpLQt8xyoOM4HJoLTJpQFJOVBGD75qo43tnPOc89anuJCD86gHHPHIqrvxk9u3pQTLaw+X50PcAYzVIqFyc478CrT7iDznIH0qlcMBG2Tgg9qfQSK166gEZ4AyfWoLJRJtySMkkVFNOcnJBGDwKm06MySg7tqg85HWk9Rp2Oit7ZbW1yuMt780yJcOeAM8kVLJIrRoAgGByQetRY444PX8KCrdWLd3SpGVLEDOQKyllLAAEYznB9asakCVyG2nkY/KoLSLbsZlJPuetNWKauTQQPLJg8Y7Y4q41iseDJ8xwCPTFOVWK7kAPAI7U+4cBNp5GPXpS63F6leT5shPlJ4AxxxRdSCON2Yny1Uk4Ge3/AOqo4jl8/e4J61meKb0WWk3DsxQhCV54z2zTuEbNnn0kzT308rhQck4xk9eK5rxNeLNPDGkgcAliNvf0rUgn2xhy4JJySR1Pt7c1yGtXmdUb5ChTKk4IPXqD0rBy1bZ2QimWJZcRgqBnBJwPanaVMXADAqRWZDffaWEKPjgsB3PHPNT6dOY5HCje+MlSevHFZ8yaFKNmeheFYzLfGVgCkademSeR+WP1rsodWkuroQW0Dyu4B3Y4H+cVzngnTJ9U063aGJlWU5kYtgL7V3ttaRaNEERQHJOcAfzzVxfcxUleyJIoDbgBwN2MntWPqt8J2dccfn0q7PeGKPeysQwPJHQEHn86566mAUkNzjr/ADrRuyB+RWmcZxkA9BzULqduMjJ/Gms2W3HgZz0yaswQ7wB2AyfWs3JvQuMFuyosOATng8Gp0hLJtGOuOe4q/DaKhJ2ipI4hkAjPOMgc4rJX6mmlhtnY+XC7M/OCen6VXEQf5lHJPPoa2Jh9micNxx3FZa3IIOMYJ+lMUd7MJFCRjcvAHGD0qiV38Z79KtSSOcjahA+bk859KigiYk7R2yCBkZpWbZq0loRRo+8psPI9c9KtQWLSckADP4gelXLWzYBWGd3U5FFzOlkhZphlsn6U+VdSLPoQXDpbQvu6gYUdD9a5fVtZwZPnO1uCoOecdqk1jXCcJGcjGCTycc9a5m4Bkct1OeT+FTKSjojanFX1KzTebk/MMnJzTJYzIQxXLAYBqdVOR1JAz7UjjbuOSTnnsKxep0arQoyAdCuT3wcCopWwhU4HHAxVlwrZP8qrTAlsEj1FQbIrKM4PAx2zVd4ds5zk8flWjGmEBIBJOKoakCjuCcHGCwIpblLUq3bCEgkZPqKw725DHnLAHBKgEir12XkjZccA5JzyKy5FOcrkc8gkVzTdjtpxa1ZESpbK9AOCRzRF8wLZw3Jwyg59xT1GMADJYYI4J+tLKdkbN3A42qSSPyrmns2didmkeseFY47fw0kOWAlPmM2SD0rpQ0cWnDAwAoHJz+NZWk26P4e0tkLBjCGcYzyegP4VPqEjnTZVXapJVSrZ6Z5Ix7V8pUbc2fS0U1FWLVq3lod4GCeCSfXnFR2cO2Ca4KmQ7iyjdgYB6Y/Cpii/aIpNzGJlIK459sfjUdtnyZ0KtkEKvPr3/Ks2m0dHK92KLwXirKowxHQnPHcYpGh2DacAkdz05PFQeS+l3SyKA2whioIwepx+tXJLj7XIHCqBjIUjnNKzQkncz55fIkiQ8LuAJx0zV92AjDJkbBhgOxPSoNTtIp7dVkzksG+UY5HT+dRl3jfIJEGACp5GR0OaroUOVcqH24J68YPBp7TjYCvJHbNI7NtLDHPXmiG3Mgdum0Zx0zSAYkIzGgB3YJJBOfx/OnO8sc0SZUK4MrLk4yOAKkiGVyHDhlyCOtMRG3O7BSEO0sG5JxkfrSbsJ9yRJC3lDByc52np70XhXzAwVQD2B44FR6dF9puWkmypwWCbsD8hS3rKA+F5K/L2OfpQt7IT11K9srPLKVHy8Y5+tFa/hi6FraNIyK5kwPnTkYz/AI0U9SjmJYyPLCnAJyf1qs6Boy4AHPSiivpOpymZfRAKM8jn+Vc3rGgLdoAWIXJ4z0+nFFFUgkdf+zxovh3UPiRZ+FfE2kR6zo+s2zvtZRvjdR8pDcY98V7bL+wx4Z8T6jqMmm63faD5TuYoUUXCDB4GWIIHHaiiqJu7nk1x+yNrVvfajBbeJLGaC0J3ST2pWRhnoMZArgNe+E2saFfxWi3tlNsdxKxLrgAcYwOTx3xRRUNaGinK25k2vgXVrm4m3TWTxxpyNzgk898His3UNBurCeCHZbneN2RI3/xPvRRWLNHOXcypLVoZF34VWbbhDn+gqtpV6lw1xteQ7ZCvzKBjBxxg0UVEkjQsiaO7h80R7Pm29ecjvUzSsUCsSSAHz/Siil2KRWlAeV3xjH8PaoGkVF+WNfmznNFFah1ZAhZzwcAZ49D6iqf2tp4y7MxBzjJ5/GiiqjuZdSCKTbzySDjr7VFd3bRtGCA2Op79e1FFVLcZaS63rGdg6Zz3616D8LIvtfi60t2yE8uRiQxzwuePyoorkq7GsD2bUoFkhjPTDBfw4p0eijyV2FUlbJD88D0ooriex0omk097VX3zGTuPxFV7tmiaRWOQu1Tj3Haiisyupi3DRtdiONWBIPzMc9KztXk8uMEKN3XNFFJ7o06HBahKjXflsmfN+Yn3qYukjKQm0jA/SiitUR1JpYVZAPxqk0KhiF4ooqugdCzbxhOvJI61WveVIPK4ziiihFPYzPKXnJYE91qCeBCrqRkjBBooq0YlZxkNu5OMVm35Kryc9qKK2juRIwpnMS7x7nHt6V6x8OphHayHbuwgBz9R0oor0sPufO43ZnfQ3qlkOD0z0FWLf95u7c5oor247Hx0y3aNiUDsK2EJcHnAwf5UUVqtzFmRczMrsOvSsi9YuWOSOM8UUV0IxfxEnh/Ti8pmcgl24AJ44rv9D06MTLj7y9CaKKfQ8+p8TOy0+3WNGzzWjHEDkglee34UUVXQlHL+KdWbVby30G2lmtVuAXuJ1IDMg6qMdM10Gj6dbadZpbWsfk20a4CjqcdyfWiipNY/Ei+zfeHYdKyNVuuFBBPUjnpiiipZ1o5yZy8xb3xg0nllwWB2844FFFQwZWkQI2B1z1rqdE+XSPN2qdzbmHqaKKuO5hPYFbzbsjoGHHtVxGO4rngUUVqcjELhYskZOajZ854ooqy1sQSN1zyfWq4y5OT0oooM2IWUE8HkGrNmVXIIJ2nI5oooJ6GtbhWwcHirW5Twq4GcdaKKCugk52DPXFSQvsXfjLcfzoooWw0MuTh2GSQSeT1quV3jbkgUUU+gmI37tD3xjFUrpiSQTmiikV0MsrmbA45xWtp6BHHyryAeKKKDE1YlDqSQKVUI+YnIxjFFFBotjMvziYIe7HkfhU9qhDrk560UUFdTQXlARwcVULCRtuMZoooJYkWMMQMHOK5Lx/ITozjAI8wKVI4I5oopouG55yZ0hjKkHYBnCgCvPrm6ae5n9GcnBOe5oormqbHo09ivaym3nBHPb9a6bwtpx17xTZ6fkIsoJZskcAjI49c0UVzrYVTofSOmaZaaVZ/Z7SMxxRcKCc59z71UupzLIwP3UYgevSiiuiOxxIyr+YyBlUkKuBg/Ssmb/V5HriiiqkaoW0TzSUP51pxW6blbHcUUVn1NCwkah8EZAzVb7SEulRVwSTzRRR1IIdQuNwUNk7uTzTY4MKAcHaeOKKKEXEdLD5bKODnrxWja2YVEbgHA4HSiir6CluQ6lfiwt3YKTnK8elcTqOotOqAZCdwe49KKKzZpHYxXkLsS3ORmmCLAByeaKKwe5vEbIxUYGOuKqTZxyc5GaKKEa9CAJxjPJ71A67mPbBooqXsXHYgMo3/d6Vl6nKyO7nBDcYoorJ7GtL4jHmzIrAngA/pUEgKyBDjqDkD1FFFcr3Z6aCNDvGT82D8w69aSNd0xXoN2AR1GRiiiuSt8DNKfxo97isCmm2sCPsTylPHsoz+dRtYG8uY4lkKKVJ556CiivmVuz6qlsivZXHnQAMDlDtJz1I7/AKUumO815NEwGMgDk+neiipkbsWdAYyrAFcHj86LRQoQDjdxRRQ9iS5dIEYJ1xjms94lEbqw3KDnFFFT0K6DWDfZ/mIJ57cVPKfLMZwMEAEAewoooJJLCGOKEqu4bcqD7ECmyW6JHLHliCQefqKKKXcroQ2rlGz1IYoD7ZpmphgQ2RnkD24NFFOJmi9o0BexTbzjqXJyaKKKo1P/2Q=="/>
  <p:tag name="MMPROD_10331LOGO" val="iVBORw0KGgoAAAANSUhEUgAAAPAAAABYCAYAAADLGnoRAAAABGdBTUEAALGPC/xhBQAAAAFzUkdCAK7OHOkAAAAgY0hSTQAAeiYAAICEAAD6AAAAgOgAAHUwAADqYAAAOpgAABdwnLpRPAAAAAZiS0dEAP8A/wD/oL2nkwAAAAlwSFlzAAALEgAACxIB0t1+/AAAAAl2cEFnAAAA8AAAAFgAciJzTAAASA5JREFUeNrtXQd4VNXWvUkIpM7cOuW2mXRCEnqTEooIiBSlqAhYsT1RUVBArE+wgYoiiDTpNZCeycykhxaKBewKih1QsSLS8q89mcGIkBlA38P3z/6+k5nMLefcc/bae+3TLsMEJShBCUpQghKUoAQlKEEJSlCCEpSgBCUoQQlKUIISlKAEJShBCUpQghKUoAQlKEEJSlCCEpSgBCUo/0GZMYNhCgsZxmZjhjWJZsbGJ0c8wZoMKw1mQ5VRji3VktkZSWkJ0+3JyWdKS5QEy+usEutirYYVBpPhaVx/d1LTmHEpaaGePOLjGWb79mBdByUoZy13D2WY2lrmQdUeusISZ1ijJdmLeLVlEadcWmiJH13CyfeXCtpTLk5euoVTlpQLmquMU7ZtZJWtWzl16zZee61Ssn1eLupfnylt4rV3tnNqDa7fugHX4fqtbknfWMOrK/H/Eifu7RL1GZtY5b5C5Fdgso2uZOV+q0Xt0iJJb7mWk1MWJqZpKzmr4UE1LoKPjWWYcTd5yu1JQQnK/xd5sc9lzMTOmaFLE9PFfMnWysXKw1yc8pCLV5c4ebXaKWiflHDKd2Ws/FsVpxyrZpVagLV2MxIAWAvQetK2egngrN3RQNp+Fsl7/+NIRzYj1XDqtxs59euNov7RBhiOSl5zo0zLXCbbnDJenVQkajc7OOWyXElvv0ZQkleYdOlZ3hJ9uWoLYZ56INjgQfnnyxucxiyNNTUqNloTXEZ5ZCmvzoAHLHLz6ganqL/jErU9TlH7ophX9xWL+jcA8gEA+WcA+2cA/HApK/+Kc2sB6tpKVjmOVLvBC+xNXB2wTwfu7fU+/460zQt2gPwo0vebOPUrpF0wPJXVnLqyxGR/0c0r95ZyyuBcXum63mxLWW5LkZ7krZGmBC2EGTOYYe65OqggQbnwZIwaxzAZ8cyquKaWYkEdAfDNAxBzAdT1Dl7NdXKK2y1oZS5QYnx3wQNvAJC3AdCvA7yvOSTbB8WS7WMc21PMKXtxzT4A+ms3pxzA/4dKWPlHgPpXeOtjZaxyopxTTlQCxFVecBOwN3uBXXMaYP/d4D4F5MdQhp9B5b/eJGhvAdwlFZyyqJxTH8YzXFfIK72KWDklz2jhX4oRm0hDhoQE6XlQ/ivSoVEE85aazOQKqgTw3VMq2RwlgrbQabQ+4BD1BW7JVoT/F5UY5WluVl5SwquFAGa2y2hdCm+bje9lAHOZQ9DKAeQKJ6/U4D7bigFqp6C+7jDbd+P7HnjpD/D7boB8H8474BDUn3D8J1z/I9JhpBMwGMcR7x6vAKAR0/7utdnfvXbN77T5L/Ha206T/J1bU0fV96M8u1C24mrJNr+KVydUsfJgpDYwfvJagzlyeERMSFDDgvK3Sb6oMTNSW4U6jNZ+8Ih5AM+MQpN9KLzsNChhLrzNoy7J9q8yTp0PGr2uWNKnF4o6AXk1POo6AHgWwDvHKdkK4FnzAM61RZa4PKclrsTFK6U4rwCgdQDARL23u41ydbGobQft3llssr2P7+8DzJT2gI5/gf+/KeaVb52c/B0890GU4zDyOIZ7Hy31UnICNyhvbXU9z10Hbg+wTuDzV8TCBzfx6ufw6G+X8+quzbzmhCHIRplzCiU9p0LUZyPWfhzXTgED+FPCfaYAsFNKJNtCnJ9L1yG/nBowkXLJth3e+B3k+Q7u++kGTv0JxuQn5Psb0hF8P4jPPci7CuBeXM2rkxF7X+kS9XauuGbKSpMe0Vy2hjD3jmCYG4cElTAo5yZzjGbmCcHapEiyTSgTdXeRpPcvsMRdWSrqDijuv7Pxv1vUZgM46/NMtnvyzfbxANK6MkGb5+CUsU5WfhrHskGjFwKkj8J7voTYMdtpsq8oNsfNgcddCc+d65T0bBxfjnutw/XFAHURQF8AEJeBnm8CUKtx7kZ44xqAdQfOfZMSPPIupA9A5z/FeV8C3PsB8oMwEkdgDI7AGOxDfm/A6BTgczbOnYB7Dc+R9D75rNxqmUlPKjRaxekmTZypJ0XMiebDBkTGhLGtW4SF9soMadSjS4P1Q8fDLs4MZdu0CLsU102N4sLybE0b/TutBTuTNYtOo0VcZY2zL+HlVhWs3JLydbDyVRWCdhOM0JSNvDodwF2PGLuokle3b+C1bVWivgWAXo+yLshnrdc+E8M3ejlWCipjUM5Onu3QxROvOc32O4tN9pLlCWnphQnp4+Ctiop4tTviu6EAckmxNeH+dUrCpW6TfXmJybaySNQHI54dD0+Yh89nHLxyPYA4t4JTVxGIi1jrRHjtpQDVShcnP1kg6S9SDA1gZTlMtrkOgB3f1+N+5K1XAYSLQcnz4Gmd8FD5OJfoeQnuVQUqXgnAVgPUWwHYXTinGscWA9ATCwV1IEDabC2vCE+btHC7TQvpzPIXTgX3ymSYPt2YHqoWNttqD18oaVyupKv5vNoS9XUxDN/IIkG97FnO3Gh+EMBBOWvqbLIx2aLWBvFuWZY1PsNtjhtVIurFWQZzU9DSEfAYBdnW+G55ZvtwALnMYYm7DTFyD3jmLHjV2QVG68UA1iOg3TnlrHIbPM5wNycvh3ddhth4NDzS2Ep4XYB4TgEn3w/wzgZQs8uM8gyA76liSzx55FyAdgHAORNpdamgZeOcJVDwpfDwHiC78R2AvTdP0jNXacnWx6DwteOnMVJIWLARg/L/V97ndabEKD8E2js+m1cSANLSfEtcG/w2CMDLKzJam5YarR4gr5cTuoBCDy8XNDdi2Wty1cSeoNHr4WmfWc8rXUqISgtaDjzKNQWSbTTo7HoA+2mAdqhD0J7F8VyAfTIAObqSVWaBRq90cPKDBbw6FcZgFUC9ACCd4hDUF3Huerdko86x0XkGS9O5Jr0JMYWU+bOCjRaUoJDcnprOXNS+XSgAOQ9UuCdAfJfbaH18laBqiNmK8kWtCzxqb4DSDY+bWsgpIxHXFWbZm3bOVRKHI14uLbTEDUOM3BMALAIwH14r6R0BTIqBV+Rx8qWFvHJHKfVW8+okxHqDAMyXqzjlVXjrETg2FtcgDpRnw9PejHOeArBXglpPKWbltvOS0yPfiW/OtA1vEmysoATldACm0coyyTazwBp/PeLMRaDEfdyscjvi3OmLWYsVQM7Pt8b3K5ATeoBeVxXFNWsJD31lsZK4ZWVCWvfsZq2Hwwu7Eaf2zxX17p6OL065d60lrp1b0l/F9wXZgprpoHiZeqfhUXMscUNgFJZTh1MOrwxFvpMRO6+FAbm/2Gi1DU7PCFksqsEGCkpQ/MmOSIlxSfrVAGBWPq+4c40WAFh+Fd7xEnze4OaVmVm8IgCYOUWW+CF5ckJH8rzr4pt1dWnJ/ZzmuE3rDeauiJe7wXsW4f/L4JEJyE6n2X73OkFtSfEseeU1Fnv7Ykl/BN46r1DUhyKevYpoNij4UzlKYmItKPJzkVywUYISlEBlncHCZBmtMW5L3NIKXj1YavR0Oi1xiloGPOaCArO9D+LYqys45cWFFrtEnVdOk334OiWhNYBcUsBaM52s3L2SlQsLjJYuoODdK+qA3G+NpPUokXQXAHrLOlFr4ZJsa0Gnn1krac0R304pEdTsAk7p8VxjQ+iqWFOwMYISlHOR/NRWzLKOmfGVJvuaalZ5HfHw9tWSPqxI1IqW83Izt8m2EhS7t4uVr0acumieLVkqEfUVTlG/MZdXkkGhiwHsHnkmeyaA7gCIuxQbLN3pe56efPlKW0qPErPd5RL10eslPQP3y3KZbNMQL5tq5ERGDwkNNkJQgnI+stZsYxZJWky5ZJu2mVOPlbPyW6C9ewpY+TFQ3i2rlIRMt6CtyWflnoWcPBzUd/GrZpuAc151CtqYbF6No/jXYYkbmK0mXgRAl1ULWtcsTu5ebE2oWZfa8po16W27AuyFxSbbrc+ktmjycnxqsOKDEpS/ShaKKjPTlsy5zfYXN3HKgc289lWxqG0Ghf6qjFXKq1jlK8Swz5bzalkRp1zhGRsWtCWL5DgRHnkuaPG9q/TkeHwvKlAShzuUxOZOOWHD+vQ2V69p1bG7IyG9Zr2aNFJjmJAXYsRghQclKGeSiy66iLlmxIjQiy++ODo+Pt7aoX371IyMjNYZzZu3hWS0bt3a1iwtjRtxzTWNqPOo1rt6JidKYBYIamPEv1O3cOrhMl7bBdr8JujyCxWsnO9m5VkbOOXTUpOtGLHyR06jdUKBoF1XKtmWL5HjBbeozXJKtgdXqImaW9TziwVtRB4rp8I7F6/XU0Yio5DHh4/6S54xNyvLU+77xo8PGzRoEJeA5+zWrVtG8xYt2tJzdunSpWVGerrar18/dvTo0aH9+/f/W+s8JSWFuXbkyEbt2rZVUL+tW0A6dOigI9+oPpdeylx++eXndN8nnnySmTt3biiuj0xPT7d06tSJ2rINJfrepk0b68033xyVn5sbsnjRor/kWV6cOTN0wIABhmbNmlmhQ+ktWrak/Dy6g/xsPXr0EB6YNCmczq39X115FRcfz9jsdjk+IWE40sgA0rCExEQe6ZzyS8R1UJ4oQRAyeJ6/LSIi4pXIyMiqxo0bv4/vXyN9j/QDfjvQpEmTj/H9tZiYmDWxsbFj4uLiWtx9991N0FjUqcUs5mUWgJ23QdAPV/Hqd2Wc+nYVp+zEb06AcXmBqI0DHd4KCr16A6ceKOPVWQ5BvaWUV5ct0JNM8MzPOU32KcsT0lR45lyA+SYq44zo85/maLfbmTatW0cZjcYMgefH4RmWGgyG7eHh4R9ERUUdiIiM/IGeE9+/w7PvxvNtx29zo6OjR0EJkx55+OGwG2+44Yz3HzVyJHPVVVeFqaqaKklSO6S2p0ntTCZTc5zTGDhlbrjhhnDcvzXymov6/RCJ6vpbfH6McjhQttEWi0X+4L33QsaOHev3GWF0mKx160JSkpNVXddHiqI4B/cvRbu9i3t+5W3L7+k70vssy1Yg70fQ7u3JYCSepQ716dOH6du3bzjySjGbzTfjPotwvy3I7wPkeyDSW6cRXt1Bne9Enlmog/uRV6tbb7utMYD9vwPepqmpzN333BMCBXqiUaNGtYEkVMwvUIyuaKyA81m+eLHnMzU1NRqVPhgVnRsWFrYvJCTkBBnHQBKdi7wPoOEWNG3aNBFgZpYYTMzcWBML+rwanvj7Mlbe6DDZ8uF1HZWCVlnJqx+UiXpeIa9Ook8A99lqnAeALyjmlNtAs5cvM+kSgPtMCa8+8XRKRvgr9pTzqlOAlMnMzIxCnfZEedfhOfef5XMeA5g+g4F7MikpyWIwGk+bT/PmzSlZce4O5PET2uaHUxP9jvK8AaZjhUHh0G7T8fv+BvI/CgC8gbwvoTzg0U6b9w3XX884CgtDYGiaWq3WaXjWt5HXMZQ9oGdEGb4H8JZrqppBnvFSGIKGpHv37szQIUPCUa4ueN6FuP6z0NDQ44HWKc4lvd0PIM9HnXka+Lnp0//5AOY4jrFYre1RIV8HWhloqEOoyG4AYkB5pKWnez41TWsHK5mHyjwUaF5nUHBqjM1QxjS6b7mSxOTICcnVgvbaRlb5CZ74Y9DnDwHIZ92CVu3klLnVnLK3XNAcDl6Ziv/XuFj5SZz7AwD8MoB8bYlkW7dSSzJl2c4dvI88+KDnE94hEVZ/JZ7zx/N5TlI6ACOHNRqV0+WnKAqDsCMTXvPnhu6DOneA8WRQ3ZNxCBBg78NQtjhdvknwmgBuBI7fDrDvpnKe6zPi+g9lWfYYiylTp/4pr0Xz59fpULNmCvRtJsr1zfnqDgzHO81SU7tbzGZPCPePFbJqY+68sxHRqUAt57kAmEQSxaFQtN3nU/mnJpS7uGWrVmwaWMRnnM7kGS0XAZR7ANRPENN+UMrKFQDyVw5RnwuqXI4YeeIGXvuSZlpVscrkalaZTRM3NvDqjy5r/GMP9uoTvji99TnV5bi7765jGE2bXgJ28eZf+ZwA3pr27dvHtIDHPVXg/W72ByB4nVWgklln08ZeRZ9N3rF1PS/cPCOD6dCunYRjz5+vIfYleNT3ANB00Pw/dlbOnev5RF4K0fvzMRSnqdPtiJPtiJ3/uQCGB2PS09N7wZsdPJuHDxTAvXr18nzCUl+Jaz7/K5Xa66F+hWJe1iQiglltMENTExmAduwWTjkMj/sj6HIJgFoJWr0YQP6s2GxfABqd7+CUiRs55dtKTp1ZxKuPlXLKWsTLuQD5jDWWOOVrpjFzcePIgOuRlBzGiTxvcyjGB3/Dc/6MthpYP885c+b4GNRMf0BEO+3DPX47B+/4BuJmsVWrVp68CGAAcAQA9eJfCSYqI3RkFuoxdPTo0b8zDFlm0tPSNBjEYvx74i+uUzJskymfO+68858H3quvvpoZN25cBB5i7dlY5rMBsBGxW0JCQnsowicB3PcE6NGvqNivcf8fAo0ZAeAXKK+HQV/XAMTLOGtshagv28Aqh9yc8i5i4E8A4CoAex7Nl67m1XfdrPw8PO8qUOznAewfi1j5jsUm3eQ22aaDSjvztOSOtKJoQpsOAdVl165dmUsvvVRErFkYaCyPdAQp4BhOFMUlpOD33HuvJ8/OnToxPbp3j4Jyl/zVBsOXYNj3ov30xKQkZujQoR5DBX25iwxnIABBOhooZacOLsSmMqi55/mok/Laa69tAj17ORD9pHOQAs7Pm6cb7RZ1ySWX/PMAjIphmqak9EEjnSlOO9EQgKFQDQKYYou+fftGQ6nX+W2AkJBf4LkWI6brDY+SAk92EYBJ4wx+GwPnF02YMKExGtuTrzNKZLIFteUmTvm8mlMPOkXtfQB5G75vg/fdUiioj1IvNcDsdsL7VghaFn6n7XUenp+cLrgl27Vus30LPHP/X5JaMK/6mTrZrVs3zyfq4zbUy/EAvNo78KYPw7gNhCf7Fzz3rgC9YUXzFi0iaQjINxSUmpoahxj5478LwCjfu71797agHRmbzUb5ZfgzxtTWoLu70Jb/hgcdBsBfj/tU+tMB6tSiPhKK633DPdCDQfj9J3/lRB18ivqfBn28HPo2CnVaFgjoqecdRkNreYaOugtWrhw2jBl7110ReOisMz0cAL6fehXPYF0PoaK6xdLm4w0YCIvV2g8N8Is/S437zACFakw01KecycnJiVCWzwIAsAtxfJOrhw/3XDstRmAi4u0h8KRTNoj6r9WS7WA1r+0FQGdWwRuXSB6wljok23Pwxt85rQkPLLOn2HD+ghIadmJla05i+oBKQXO7jdbLarU2zJMNDCmxLEtxqIjn3ByAom2Os9s9HW/3jR/P4H9GMpl6U29xAB6mAudFok08+QIYBCq69tdAvBPy+gz1vImGVVDnhwP0UGtuv/32RldccYWPUU31BwzKA2FZEp0/FHpGLAygbI5yfuVHDw7h3G7Ug98SlJ168fF/cSAsAfXfjUB/5ZVXejrYkpKSWgSiO9C3vbIs62Q0/lFisVgoLu2GRv3+DB72W91my2rAoxxCQ3ZDOu390ejMy3PmhANcS/02QETEB01TUxPIwvvkKjTEkMGDrWjM9/xdj0ZejMYLmT3r9wX0RbzCZHMyv4HXqgDiHyoF/aNKUf+ogjaqM9nnVQv6Fw5R/3c5K7vLOaXAJdkemS/Hmyp4dVKpNb5wecdu6eXmuE4A9YZ8S1xPl6gzM84wI8sDQkkaRXTRj4L+EBkV1at+nXXLzGQ6d+4sASh+vTC8mhPevkn9MUyA+B5/sSgBDsq8umnTpmkDBg6M7tGzpxgRGflqIKCHEX7cFyIgbw0s6R0/odVRtONIz8hAWVkdFe7Vi+neo4cMw/GBHw98CGDqRrqJ8pJ+dsb9vvNTp8dxzXjKZ+RIT7bM/ffdx0yfPp1CQ3cArOZdeF9L69at/znghRIxLMc1wsPPbwAUDoDnvgasLfU+djtTHm3btmXatWsXD6XzS7eg/C95xgFB03wCKkX0KRkW8gt/14NFTD41/8HN0pjdBplx8ertWzjlyEZO/cllspUiLt5bzquVZZzyajWn7KoW9XlL9eRkUOjFlbz23JKWHcxFnDzepSSV5iWm2wslfUi5oDnXqonJBcqfJxxcf/31zBNPPBGOuloVQK9nTbu2bbnW3g4hzxhrixY0HCPBCOwMgGl4umRnPP88c2VdPBoCUCwIwMvsjouLa0p1SkIsB9fd7s+TEvsCOK4mlkXeHvfoD5D95geE+xITE9NoAotPwKQo2chT+gHTN9Cblj46K0rSUwGU8V0AXqWhUJ9cO2oUc+eYMRHQYWcAbVI6YMCASIQJ/xwAkwfgeL4XAPztGSrlCCjFcFjSx88VwESfcf0Afw2OvA5DOfqRUakvUdHRDJRnAB33ozBHAPTLTzehJI+VmaWiZgAVXkdbpwLEB0pZ2Qkv+yZN+sD3IsS724tNtum5BosFwJ7psjVdtTwpXQLAafbWqsV6krmEV+8vEbQ5c2KlxisN5j/kAapIEylUKOf7AXiz5+maGwF6n6Ds1MnXEaD6wd/1qKeTXaU9evSgxMJAbgnAc6+86847w7p2+X1HS8SKk/yBA2X6GqBN8zEjGNoH/F1DnVso5zA6P55e5gahHuz27dsnoY6og6/6DGkjALwI7MJIE0cQa0fAqPkFIO656rL+/cNSmjb9Q5sgKQG2iYe2PftPmdBBY16wcmjTqNwGGnwHdVzQw50rgL2dOo/5a3A02l54oYTm9cY3K8rLfUr2b3/Xg3p+imsTfT2Xp8rWGDPjFPVrajj110pW/hQx7xeVnPIGqHNeNSu/u1SO71Yp2V6uMMrTsqMlSwWnzKjk1Gfn2VJEl6i95DLZpy9MzrDQNrVFRuuAKlY5naHqCUPysx/FPmGxWq+DUv3RUMFwgSoS/W6wx71RWNjPMKrdKT+fVwMlbob77QtASU8ylOuvu46pqKwMhXdaEQA4tsCbGmBg6phbZOSsQOJmAG8X6uTip596qhH1XHdFmADaHgZPTlb6jAl1GGEGfSamYNP1JBiQTwNgX4+e2uYw/MQWuuF6f30vJ0ySdOM/xvN++cUXPqs/GJ7t5zN1KEGhHqLzQC8WNlABZwRwUlIS07pNm3CaQeSvsUE9i6+77rqIwYMHn7x+4MCBNL83gmYPBXC98+qrrorsd4ZpeKvjUpllCc24SpPdtZlTa0vNcds3cspH8L6L8P0zh8m2ZnVCWnIFQFws6jOW2VOsblFf6TLbJy9XE9USk7242Gzv5zBaB7pZeeVsSYt6xaSd2p/gNw4lgOO822gaIFKmL8Gr0bRAvzQYhu5jUEs7UW7f8BwAPYjYkh+Gc0RV1UHU0UbSoUMH8oYcwLjNX564ZkVVVVUo2sfH3GafxfDTN1ardS6cRfuJEyY0oj6NQIXKChD398e+aAgO1PkRgLhz/Tql/2H8nwygTX6AobgI5fxnAJiUfMiQIWDPfEUDtOljVF7Sazt2hEPhXOcCYKKziF80NMCHAdBCTyfJZ3v3/h4zpaSQd0mAAfgkAO8yia6Z9eKLZ3zuzfDChSbbcAD46CZe/bGCVd5HLPxhkZ7yLOLaGSWW+PnLU1slu032daDU41YrCUllks1VKGp9HKLeF9R69VJRtZewclYBK19UBGru6Sy5/35PHAolWhjIuC/q41cafjs1+ev88vbslg4bNiwK8Vr9MfbJ/hgK6vBL1GUqGVUSmjsOj9oKv38TQNtMOIVtzDjbmVy0GAX68DJi7rSIyMhQfAakq8j7gUDyIpCfoU6PBDLuDGMmI1344H17507f8AyNkR1pYFLES26XKxSWGmFpVMW5ABgVQ1PfevubZkfxMSzgAB8trH+9oqoD0RD+4udf4F161e/AOJ2sEzUmS1AtiIHfBDCPAZC7y3h1K6jz6+t5hRbuz3Lz6uO5nJxUKmjOYkHrU2y09i3llNxsVrYiXp5TzCmDnaw8CV743jf5Og/crl07pkP79gaUd9PfNQ5br1PxOcpz7iuvEDuhOcONDEZjVgCee2Pr1q0NvplU1CEFinnlmYYH69Xtr1aLpa/Pc3uZ27XUy3wus6yQPsW102BAWt99991n9MijRo1iCgsLQ8GsVv7ddUqTbu4YM6Yx1ecFLzSr5bLLLuPRIJUNAOoggNM1ETFP3759jVDMrecCYC8IHwgk/gUtjK8/v3fsXXf5LPBz/q6nTgpQSjXjNPOD68v0GIE5ZEpkyjhlcg2v1tLc6Gp6/YmkTwGQs9ZKeqtSUc92mO3XFghqH5yXn8Va9XJOfa6Kla8rFPWBAPOcQk6+ws0przBxeshdsk4sgfoUUuHNvvo7Fc0Tq5lM1+HT8zwdO3akJNFkiQA89zxiCePuvffk5AgY6QcDqNvPaTljWlrayWFHu91uxbO+fj7Pgjbfh2eZ2rx5c1Nq6p93OUlHfsiTR/47/s46peeHUZxCeR7Yt+/CBzANHcD6jaJe2wa8b07vPn2aZGZm0phfg+N2ZInhzYfQoHt9oSl3AGVA8S8N0lP865sk4DE0PXsyffv0gd7FbghgCuW6iRMnhvvG/xoSeE4aG25Rw6kH4In3AMD7EetOcAvalBJOmZZjsnUuY2XnOk7OQHw8pZRXJxdzcit437WrrXEt6f1KyyXtpgJeKXgpVox8zmiiTjbfTKEjf6eyUQ91YmJiR98wEPVcx8fHt8Lv3/pTUhjsMfX7FsbccUc46m19AHW7ESFXrG94pUvXrp5PsJ2bAplG6c8g0dxmtLH91Jl81GGWnJzc0h/FP99EDASx75XE9i54iaijtNGoFEdD3f+gox4uYTabyQPqNEvljLFVeHjtRRdddAOND/4p/hVFin8/CiDG8ljAhfPmnby+ad30wPQAe1c9MVoguywsN5iYJbGm2I2sUkXv84VHfbtE1EryzfYB8Lir4XmHAeR3AKhzHEZrIm3wvlbUWsJDz8vXkq4sEfX5a8y2KUWCmr8ySohcYDD5hlYmn+088rNNULL32rZtayXKTgKDQfkOR5sd8xOiHIbX7ONrI/J4SCbowVsBdGC9TPX6yCOPnKxDGtul0ApedDrNOf4LQOSAzsWRd6/fK4/frvZH8c83kYGAoWjlG+q6sMd9Qb3QmINQ6b80MKC9FQoi0iwfooYZ6ekZeMgDDXiF2os6drzBJEl/MhYBjt/+ZrPZBkqnjN9SJwc8zTX+5hTTInVY0O6nMoAzycNRHFOrZDCVrPw8APxbNau8WQRKDaAuBjXuh8+CVWZb8zJRzyo3ypnwxhNKEO86eXU0vX2hiJOfXy9qqxELLx4vyeGjUzNo8UQY6m1VAB7nGE0npZ7/c0iHUSerRo4YEU4TXd547TXfJIfpAdDgj5ulpsY39Y6Resac4ckDGXMWBeG209Uj9TfAeMTguaec71pn75zp2T0vvjg8PSODmTt7tm/48HF/z0YLFqgP5Bzr9Fc4tJpOnTqJnbt0ubDBS40Gy8lDgUoamouMRhlL5095/HEfjekMAP90NgAuyM/3NcCUAMZv/zT+e5d3SRc8+AsBTHzfBaZgIrYQqAC4DEB5Nb3JvlLQvqPFCyX0hgdL/E0A6VPFAK1L0IZUsPLL6+WErqWCtjqPUy51csqKXE6elydq77gl29SDoSyDxqfFGhSH+p1BBWXJsVosnWl44xxSF3gkz0BsYXa2pwPr5ptvjoDh8jvEBk/p7Nu3b6RvSScJjN4NfsecGzX6GZ6p25mGV2guQft27Rrj2QfRVkfns6yQNpGAwW9Fw2ID+vdnbrzxRtruJycAVrIDbd8D9dPpXOoUTiK9T9++od26d79wwXvV1Vf7AHVTQ0MV1BnUunXrBJoc4POCoFDdG4p1Tgfgy9AAQ4YMiUQD+J1BQ/HviBEjIvpfdtnJ63si/u3Tu7chkPgXxmXZoMsvD/UNjwQixUYrA3rcCnHwwVLJVg6vm+M0WkeWsEr2eoOlB2LfgtWS1pbeOJgn6l3dZvvaIsl2NeJlep3oCoD7IMDcv9pgqT8c4zcORf3f81e1KXXyIPmdZeTpZTUaZ3iGuyZOZMbfc49v6OnZAMCxu1Xr1nqrBuYH04SLDJSlXdu2dujLeDznG0wAK8dOVz+KooyrN0YtR0ZF+X021mj0UPz6a4f/54RmJ3Xs2FH205tMHqISitgH33t708XwyFMborGnAzCBKSUlJRH32uuv0WA9PeO/K5Yu/T3+BdVDjJYWSPwL63/WK7CzWSuTw1r1TZzyGfVCg0IvL+bVBxEDzy7ilevKWXmqi1NuBlhpuOiuIkmfUSjqD5dJtsJyyfZ+FSu/ucpgNiN54lDQySH+xnBppRDFoZL017xPl+4DVtUF9/3RD20nYNzCeBdO0EZwNOc3KjLSr3FF3RYNHTKkST8/e1R5KDXPM3ffdx+DNrNCX2id8Btns0+V18B5uDN10kGHOgVA8U+QU2L+l2XSpEm+gfv7ULEn/MUT+PytfvLXSXE6AHvj30H+xm8pHkS5+pw6f5l6BNGIw/11YNCqHniXTvD0Z1Uncyx2Zr7FJlXx6k4A9EcHK08rQcxbJGrXALwLC4zWy0qM8tJ8o+VyHJ8LD31/KafMrOCUNzbx6k+Ii+/9TopnnvIu8geApwYwVPYZwoSE+kNdFDbQ2KzNZrsBYByHdO/pEo6Pa9myZbtTV3yhjm8PYJbR97Sm2teBRQsEaCYXzegKoOf6GbrmkcmTA65bXhCY3W++SR1QKtp1AvJ/O9DOPbTj7JOe3Wy+PgCK/xPqoHP98IlGMmCgmiQmJo5oqE51m218YlLSxRc8gClG69mjh45Y6S3m7xna+AOAc3NyfHR9agCdK+9BmRTftECSJ594whf/zghgkv1OxGdS/d7LQGSF0cK8ajRHwvtWuEX9cyfiX8S+rxYK6g0A57Jso3WAW9DW50j6EJeora0Q9MmVrJIPj/1rpaDXLFcT5dVaEikKM3LEiCa0H1cA3qwMniyaPGA9JWXi4+IuAVOhGUPUIXfahOc8jucc6RvqGOXdsCDWYJgZQPz7Lu1W6etjoDxhNHsGsDb7BDw3TdjwjP0iGZGSGkooo4n17ppJQL5i0CDfWu7VAXrgJ+tNo5wRwLPtge7o9fXHx/5w7NOG6pQSzbG/oME71ru5mq5p9/vzvucDYMQsN/ioYY/u3WmiSAQUtjgAi7v+jjvuCEe8fLLMtJoEyhYNZa0IYIxyxZ1jxjTqfpYdEOPSWzKj2rRtUmKyuysFbTfospNex0Lb6zgFdXKh2f5gscn+Uo7ZPhb0OQ/AXo54+PstnLrPwSt93ou1MmOijD5vJkNZ/O59ZagDG3P7rbd6ylBTU+ObGPFgAIbqIDxKB+qI9PURXHLJJVHItySAfAvuuvPOJtdcc039qZB3BJDn98izHcX4JLjPI/htP9JXZ0i0Teujp9Y17Z0FBtEDxw/5o8OIy68jI3X55ZdHwyhWBGAUiwb07x9BcwZ8QjPMYEiu8jdTjNgdDNSwhjai+K8LLU5u17atBkX/W7yvl8bUwurdavRaXpq9RW9VoI3Z/VlcKC91pDBvepXZ13EWExvbnPbD8jckg3Ov8e3ccTZyZ2oGM6J5ywiHyVZRzan06pUixME0XLQm1xJ3g8sct9gh6Q84rPFPl4r6WtDnbZs55Xg1q4y/uHFkyMLYOmOl0moZm61DIMMxsPZ/iNXpjQtXXnVVDOh3WQCGqgagZX1b9qTUzRFPBIPxu0oHhvUp3xj5hAkTPHO20VbzAugc3Ik8JOppzszMbAxgFfqLtWEY/tQfQd6xTZs2HWiDdT/XH4DXbUk93unp6Rp51wDq9BXKY+q/6xypbysllPXZABzPx3F2e2L9zSMuKGE5jiH6g0a+7Ww2TDuHQfham91+u8+SUQcUGiAdCrC/wQaoW5g+sX6ZafECKRruNSWAmHIPDEeib4nb2cgTBol50CBGuli5ooxTDhdY49c7LHEz3bz6ap6g3uTi1bWrTfqUdZJeAO/7Lqj2rxtEPW8dJxvzjdY/jIWmpaUNgxE7FgCQ7vMBiVJk3USF3oGAH/l4Ovoeevjhk5NkoHj9/K2xJiMnieKVvqWL5Ll79eplgEHwu+UP2mDtQw891GjY0KHMFZdfLtH2O/4ADHp+B3Xq+WTN6tW+IavrA5hs4kYdRREFzsjICKhXH4Zojq/Ti4QmY8BgpPmL771GcenIUaNCE8/xjSL/kVlXoD0WVNxWf1QJIKQeSRq8LaiX8vG7C+lHfwC21wMweQdY7Ux6Y4O/SoQFXT516tRGgwYOZPp7ezptuk6LF74MoPf6RfImvnjwbGSxwcS8EitFVrFKeRmvflMoavRu4ZVOTnnCIeqTyxEPrzHbXygQ1Nc389r3iH0/ypdsLSqb/HG6H03/A4W+FsrnNzyBsm0GG0qmMj/7/PMhUJwWoIAbAzCQn6Num0WfsnoH97s7ABr8DQxcC9+uGN452yloG7/161tfSxsGZHbrpoEVBQIK2lElhPJ7AF6RWBmMFE3F3eIP/GBjE30hVLO0tG4o46EAvOgu2WpNf+vtt0PJKMLTx6GuVgWw2cDPCEeuuGCpM1W6N255oKEtWb09jS/AwjammXmnpLAWLVvaoGS7zwbAScnJNATUERb0xwDo90FcNxbK0lxT1fawwJNowzV/16Fxd8NKt/DFhGcrRayVNn6PBC2uQEz7rYNTliIOXptvtj9WJOpzsiU9N8dkc+D40RragodXr62N1ZmHov+42sloMDAJ8fFXBLIyhzqFaNNyKPUqULxVROECmGVUa2TZl6+/4YYw31gs7TFGIEG9+d3LCvm90bFjR9H3xgGarWYxmy/zNzuOngdebSgBkIaQevfuLdC9AjA2+2HUxoAxNEV8mY7vQ+ENKUQ47qec73bo0CGhZd22QrRzRxu08XcBMMATqMcP6X1H0dHRy2mXz0C2IEbdFcKYRV2wG9jRTgSarsf7i0MBoG/RUF1OtyUsxQYAiO5vLPdUAHv3sNJx7z2BUHCiVrSlD+7zvb9hA29+v6G8//IMw7RocU71U6YlMxVKUtRWXqsuY5V3HaDMRZK+vpCVH3GJ2iqXqNdsFvSj2zi1ttxkf3kGb228xPDnLWXJ04C2NW9oqul5dhC+hTyS63e00IotJCOUdUsAXn/13HnzwuqzlEDW19LzEEMgSkqr14YPH06zonIDHM/9jYBMrz0JZAN5mgYJ7+sZy7355ps9+oMkNgoPf535m+Y+49n6+sKZC07GjRvnsdCIO57x11CgNrm9+/SJPN07YagziVaJoBE+PRsAU0wKYNEqpKy/uvJpnBr5zOzapUts2/N4q9zTzVowz6U2l0sl20cVvLoVNHpFKa/OLWblBZWC9gOAfXQ7wFst6ltXxaXac62nn+hOZUDdRQNMBX9D5+A3YCRDTjVUFLMhTKE+hq8DGMc92ccAEDKLFi0KI1D7HZ6JjNwCz20kvXjv3Xd98f64s3kpW4DteQTleb59+/ZNfJ1JPq+I32f91YtDaO6zwPP3vPLKK6G96w3nXYizrui1Hp/7eZgj8GRXUS/u6SxRl86dafy4LejewbMBcL1xvMEA/09/YWMT1XoVDW04X+rzgqgwL4uqXswpn2WL2t4cUdvh5uQtiHV/I69L4N3CqV87TPaL32jEMpMj2TPeizptoGz9/G17epbgPQADesN1118f2rLezpVexSYlHxzAMMlviD/7+xbie9cOExX269loax/SCd/SQWJ0yFOFodr5Vz0j7ZRBe4CDTfxpaw5ihGlpaZ2R31d/IXh/QV081qFjxwjfC/YuOLnt1lsJjKGgJDP8zdABMLcjVpXO1AvnjUUyUYmHzhbAoO80gE9DD4/5i7fOJkGpnW3atFHivWOT5yprDWYmz2DWXbzyqZNXv6/k1Z9paeFWL3jxebSMlSd2Do8MWWpo+G0MMHL0es1GANZEUpLzNVK0UJ7efTTsyitDW5/CMnyGFgr+cACTZL5qmpra1Pf2Bk9Ypaq0qfqBAHqT/7CFDlFbj1E2Gvvi+J7zbUfoxT5RFO9NT0uLPt0qMlqvvLWmJgT1cL2f158GVKfQ4S8EQbgVjKLxBf0CM9ouBYVMgzJ9SuOzNIPnDOkoKud+uobGBk8nNPsGjd4VD/8Tzj9xpntBUU7oNtstxlPeW0vxISorEg11O5Tytb9iXSc1Bhp8acuWLQ3n0v2f3K2j50YrBDWmipWHb+LUg/C68LZKbQ2Au82bqlhl/UqDKXa9MbAZXgQSeLfGqINRtBPj2Q7bUeyP9qKXUj+GuNPGwWsOHzHiT/nQovq777rLQ4NpAk0D7Uv1tAHxq4FiWN+Ql67r16A9jzZw3Qkc/wUs59Izve8Z9+kJAG4M5NUxzJ/fybsP958N497u348/HlZ/csmpQpNkQHND4fn7w3BvO1v9ofxoggnqdCa8edvJDzwQOqTehokXpNA+ul26dLGigoZAwYedKcUnJAxCjMxZZfmM96JYFonF+YMauldiUtJQKLB2utVAfS69lFm0ejV5Y6umadfThuTw1FVQ8ndQsV9DEb5DojfC09vU9yK97e/9N7RoAA06FfcMV055BeWZZDBRJnivQoOFd3DKdW6TraycUzxed7MXwD7vu0nQP1wvx7dyqslnVfe0npQ8JJRfBwUdTdv10la3UCJ62fZxL6iP0wR/2osM6Tua5og6yYGS3oO6ju/dr19IfAPj2p0Q1mRmZobBs3ZD3V/ZQLtcCQB0mjd3bsgDDzxQf4YbmiupoeuGgZUN6tOnD1t/6WF9aksb9ZOOwcBfh3ZYQ6uhaCwb6ZjvGemT/qff6Z3BMDguOINHkX87GJRGQoCvol2zbl1dONeli1w/P5rfTSFg/TqlMXEaEqX8cF4h8puUlJzcAqFg2D/qbQsXqjRCrL1i5coQmiYH8Endu3dvCiVr7kmtWqV369YtDvQYTEe4P4BN7L6lTQD85Um7hE9KbxGWw6uJLk65t4RTNpRItp9clrjaEl6t9QF4q9fz1vDaIbeafO1nERLzaBR3Ts85duxYhkA4aNCgCDCiODxrF3i+ITBaQ6FwQxGHDQVIBsDT4rFbWWgqKV13+MiRf0xbUlnJWPW99NJGLVq0UAD89jBAV8AoD8XhoTBeQ+l/ehslvTAMbR5J5+/55JPzzo/mzsMZtEF8PwAG0pMfnMJQML7L4uz2dgCrdmnfvhF03WveTQ+CAlmGWHCVwRzmYOXYxztlhv4dHfA0fj34iitiTCbTwtPF8EShYYG/gNeaDOU/7Qr+MVEGj7ddJmnGQkt8b5fZ/grA+m4pK3/j5pTvEPP+7BC0o2WCdmKLx/uepM4nKjjlxZdSMposj2sabPCg/G+Jy2il1BQxo7tKsi1wsfKIdbySPoc1x3YKDQ+5K9Lwl+RDsU+nTp3k6KiowlN6Zuk9xGtB19tMf+65kH79+5+8pu8toxlmYzGznFeiiozWViVG+V63oJa5JNt3LpP9kNNko8kYB120+wYrf01ArhC043+gzpxSnWe0WEtYOdjYQfnfk02swmxklYgaTnkMSn8Y6fhmTt1fzSobK1nlJQDk1gJB7bZOUG2zRSWmv0UJZfr3ZJhemWedFw19mM3mNMQ0b9LYI73aQzSbB3cfOiQi/aKOzL2ciemekBiy0GKPWgcCB8PS1yXqj7l5tRg0eS8AehCU+XuXqB3E798ifQNgfoHf9sH7/lwE8FYSZfYNGfHaPofZfkk14t4Ho9lgYwflf1OcrJUpNFqblLHKQ1t49dAOLwC8Qy8nAIhfAOqPqzl1YwWnLivllMfdvHJjrqgNKOSU1itMelKB0SI+LdvF2S3bR8yMMIYNbRIV1kzXw2J6ZoYZLs4MM7dpGXZ5ZExYbfNeIYog9kkwmZ6+WbGlO6zxcUW82i5f1AYX8+pYGAzahN0Nr7rbLerkXX/Ab9/j8xu3ZPvWJajf4P+vnZLtAD6/BKg/A2v4Gt/3g1J/v5FXT2yrK/cx0OsJzOV9Q2Zr/7mJ7S6jTFv7xCL/gUhX41kSN3HqBdfmS2JNzPJYU/hmTumFdh5ewcpta6Wk/1p5LEteYWib0/miGlNgtHaFU7nKKepDlttS7BQ6jbqtbrkmvXxutcEcvqWu3FcjXYXvVxWy1iGrWWvKXawU+jBv+f8H4llyHDPFltSkRLLdvJlX922vB+JTky+2BLCPINb8fhOvfr6ZVd5G/Llrk6g7UfnZAE9OkaDm5JrtnpQn6TnFrDWnDL/DGOSUCFoNvr8Fz/q5m5V/cHLKsWJeOVEsasedgvozjeM6Be0gjn0J8O5zi9qXAO13+G0fPO6nAOxnAMcnAPAeJyt/hc99uOcRos+e2VaskrXCYDauN/xnGxPlYAokvSfq5mcA+EiRyTa4nNcuuPZeJenMSpMtHsblE2pPlPvhL3n9v1KWJrKF2SboTLagNkUIlIs2/NlrhI9XSrZta+SExBzvq1/XmmzMGrM9DuXe49XHE9vrWNfxDWBpeUbrwKoL0GD+R+SlGJG5VtZDC6zxfTeI+mvbGgCxP4Bv9SbqDUbF1m5EqmKV2nJWrq1EgsWvBf2tBRhrAd5ah6TXFnPKr/DCvxSL+g8A8AGkfaDJXwK0XzjNcfuLlcSD+P4Zzv8Y130IpfuglFXeA4C/BNAPwCAcp7zhhXdDGVq4JP8KKUJ5GEVibozlw3IMlkb3RBrD6PfE0EanPf+6iFimW3gk82qsKWxGjBhaa2v7h+M7AVaU8e5tnllfypc5RkvTGTFCyJPRQui8mD/vm0UdAcPbtAvNZ+VGS43mRpcY+dBRMWem+49F8czUaCEEHrTR/ZFsyPjTzCYbjTIOahwVuhjnPB0thHVuFMFcHP7HDc5zUDfrJT0FxnrBVl5bWmSJ74o2/3PnYaSRuQd5IL+wqdF86MunPMNFuHckE8LMjBHDnormPXXXK9rA3GaSTyZ/gudm5hvNxkpOKfL0W7DKR9CRatThcQqHcozWGyu8fRgInxiwtUvobZR1w4PaW1WC/qFPV6FvL30q2Jj/t3L7FUMYmjuYpScn0EuxUVGHzha827xxqC9tYOvAS6CFZ651E3Ap8WptMf0vqD8W8cphAJNWEH1XLGj7PaCFlwVQdwOgu51m++cus31vKa++DY/8gZNXkNQP4MHfJw8MY/A9PD8NGf3iMtmvqxWTmUf1htcU50Ap1nFyVBErX1/OKqtR1sIKfCLPoesM5rA874SPSlZhnJycBIP0OCz/QwUIH6BkKzdw6vxCOaH5FpPdc95k7xAVjNR8Lwv4AOV6EkDOo7dBAFCG5bF1newwAMwLUHrURWa5qM+nvKF8+ThvOliDvdi7PvlGoe78Kk4Zgns+A9bxL4QwD4Dx5FYI+v3L45vFrEiom4UEADG1ve6gjf3aw5i9hPsVoO7XuyV93IKMttzSjN+NzZesRq+i6UH3xHkTcA1LmwKSvA0PVs4pnXHsqUpeHQ/DOgb5ra/i1WnZerJcoNfNAnuS8rOkMEVGayaedWWloC0vkBOuQfs/BpY1eQ2vmLJ4/9NjcT1tSNhjE6f8CEZ3GO15VZ6o9UGd/IZ0NI9XhoDdnTSQqLO7vU7iKMo2ZK2o9aPrvHX+4mEpnvl/L6sljXnJpEUWme3XbuS1ndu8VCUQ8G71AneTdzy22ut5y72et8wLYgcnnwBQfwIgv83n5F+hmHsc8Lqg0J/g948B0N1ooA8Bng/hTXcXm2wfF1vi6fd3AbK3AI6dBHCKgXHfw5RnuSVu/owOXSIWpTe8KIJ2nnwO3gmG5VGiurj2e3zu9c6X3l/AyZ3KvO8KxjMxyOMWejZ4rGPVvHbI97wAwfPHTXX0DgBlFsaaYgGaDXX38SxbPOqleD+hvJ0AUGasaIXnjaQ3Ko5AXt9sxT3x+SkppOeerPzEl0KdUXjFYGJeNJhon68Suk+VoP0KcBzxlvMnKmcRV1fOIk5mslhrKzCeD70M4GePF+O14w5RH71Tqrvng6cYGpy/dQFrYZGYO+Fxa63pOKbM3O5hM9pvYDSHvf0hxJhuqvaGBK66bXyT0M7veJ/xBIzaD5T3Bl57Z4kcb1ms+N+YoQB1ssxo0dxGub8DaZ7RnFzGq7M89xG0nSvkBH2VNQ7Mg/ca1LpyQ7cOZBstzQD4IdTn4QkFWHnMGxdgyPJfkTtTW0DRwpl1oqqjQp+C99kXCHWuqVOeWvKIG7yet9wLXICv1iFotYhpf4Yi7oLV/ihX0I7l88qPFQBlvqh/A0B/hHP2gEp/CMUDgJX34K3fcYr6u/DCu1ySbadLUHfit7ccgsdLH9pEeYn61ixbSlyB2e732WA8mFxRa0mLG6jcLqN8B8o3cJvX6ufyyuXwQsx97Tt5xp/x/HO21ynmJ4WC9iDO+c6rMA9/ydVRzyzku9YSlwqQf0XHYJBWV4j6Ai/YDuaxcltQZeaFWIl51iAZwB48r4HBvdcuEpTO8LJfbq8D8MxasU7xVyPmW2Wui1XpWImor0G5FvkUeB1rbU6ec0IUC+ClMrj2GY+h4dS317LWobjn53QuGM7jtYY6xX5ZT2JmaYlsFa/V0LFyXl3CmPmQhzgTMwvHXtASY6p5tYKOISbdjDZ7Cvf0GKNCgAXgZuItFuZHVmfwDJN94QIMyXgA/rPtddNW19wSK4TNYAPrgxh3URf8uS0EnvYeGJS3yKiiDB9nK4kD3oy1MnNRZ3P1ZOYVlBsGpGaHx/Cor88QZNYt6k/VlUE9hPq92BkcMvyjTLPozP2yLSyPtbYBIGejcr/2B95NXvASdS7zUmdULMW5x0FZj+cL6ol8ST+SK+lHs0StNkdQf0IM9FqBqH9aLAG4gvY+FGcXQPyek2gzp7wBwG53SrY3nKL2Gr6/hhh4J2LgPfDwxzbz2nfw0L3fDzUw94++2e8zIe5jcO9bvWU+CiOzDFQ5z6v8B9ZzckY2QP6SqDIvSGos6KPHq5aDJq432SgG+wXpWAGnDC7zekDQewb0emBNnUc/nG2y9Snj1Ce9Xu7tpazVvAQK/TQ8ybRoPmKpwdxjDWu9YZ3RcgvqZz4pLZUHIcSY171eBN8ZGLjeUM5fqZw5Zjt1ir3ooYtQ4PmcVZjHWZmXWTMz02iOoR05veVcOVNQTPD6z6MNlsN4XFzqVWxQW2Y1rzTb5DNeon7v+5F1iztWIcZcKaqJ8Lqf0TGnpE8qFrVbt3kYlXpgLeoFYQczw2hiHjFKjdFmBR7AckruQkFJxnV1hoZTHv6cC7xTbJZZZ14w61Ew6AVom7qOSDAytEMHh7d+16Hca73l9hqXVXeq9khfGZD33hWSFrdC0oOgPS3VAWWiWVvwpq0BmllQ9K981NoHYJoBhXjJ433rx71Oj/dVjjupk0rQvs/l5OPw7LVZknZiLdIak41i4HdKBPXNApPtIwB2B87fAZDtwvmvg1JvR9oKer0F521G2g4l2VUq6Yc3CdrRUpP9wbEdOjWa1bKd3+cYE2lgauWW5K1mestOyw0P4PtXsOxfgraVLNKS+EWw+AAYpUTQxM+9HvceeP0xHoXm1f1rLHEZWV6Pv4fTyCNNqlN25ZMlnNwMCun2KlvuPSlp4c/GN2XmA8TPWe1RDpP93o2C9gY86UEYvYM+qp0vaplOr9K+VUffx9YZFuWLlay1LYxJlRekq3q3bRf2eNOMP5UTwL2v1hjHJJlM4a0SEsKvuqRnyIhLLqkzNAAyaCsZGvKqhxCD9vRNdKG3PMKL9a6pmxPwWz5rvQyG6RUPoHjttblqIj9XS2KWw7AtlzRlI6e+v72Obfw7W9S6k2EjOlsIw1YeQG8wzUNACnmNU8MdrDXCabInFFji7qVy0XPA2D9TK9bFtMSIiurKfcQbaoxDXUobwdDqjIhaMk1NiHpRTwyCtSGhDpiZiB9zBbU5KvVRUJldWzxepy7mJfBW1wMvdVhBIY/Akh8q5JVfcc2HBYJ6MEtQjzt45UMozxvwpm/mmGyfgOq9BfBuBUgIsNsA3u3FvLoJ9yjD/xtcolbtpi1zBO1NmsCBvA+54prNnH1JP8OrXXoGVP75oGOzY6RIMIRSb8PnVbBKOso7DEbnWpSnjSEkjJmH80ixi1irR6GpUyWXlS9D+V/xetUtCwwm40LEqdOjBaZX46hQXL/C65HKF7GWVCjXbi8tfmivYGOGR7PMu/gskGy3byEA8doPoNBjAfzZ3pljH65mrQoS85A3VkXZFng90qblYEH05gkfSN/zDv2cWk4AtA/YQS/UdzGANQ/UmJtpqxvn3S3odP4DXkOzd43RErfW22H3Vl0n0UmDsQIGA/l6DAbKsRinhDwOBgEjy2Rb4jK38BoNlx0vMtmGoZ3u9PYT7M+CYVsXQCiDOmSKObkr7lGI+lifw1qTcziZQhtPiIJ2f+hbvq5X+SOUu8xbbnrOQjxvHq92wLk/bPf2R9SakpkRTWKCIA1EJsQnM1ekpoWsEFULAHol4r0VFHMRpa30Ume30eN9j+E4zZT6BcCkucufoLH3gjYfAGh2IG2H0uzAeW94gCtqG4tEfQcocQ28cHWxoFbCc7sdkq3UZbSWQPkqAN53QaM/LDbb71qdlEGWO+ByF4JJwOso8HofeTyZZHt0nahdBGX+lLyhA3GejxZ/HCExiL0nej3uF8t5ue0Gr0IDyIsZQwRiRzPzqpbIvKomSIiRd3oopKC9hNg00zsefAwx92DE+MxM0N3nOEu0r1OqUtQdL+lJ5mp4fS/wi59kTREvwkvPQTz6cl3Mt9WjoLy6IJe19q0H0n4+z/k+q9IY9D3eWHAfANkaxmSxJw9WyZ8WIzQmw/VCjMgMahz9u6HhtcoZFj16lkljHklvxajdM0MRhy6rO6ZuAoDbbPYaDBcZDK6O2lfCu2YL6k3e5ZpHURezUPYdHirLKlsWxZqM1KnnT2DgiGHc7g1lvkXc3gNx9mTv/z87jdaLoUfMtKQ05pb0lo3AZNZ5mQpN6Lmx3ByX7f3/aKHJdnV1sAPr3GSBNY55vkW78LVGa3KhpI+GAi8r4dX30Di/AGxEm39xiNoPdcNDyp5CUduL32iYZQcAshVULGsblAq00JHDKzsB4nKHqG8A8EtwTSmSA1beDSCX4r6VuGZuEa+2ulOPDyHlOxshhUCy1njpHxT0QwDvA28v7/Zlcry2UklgpiCubM8LoaCCK+sopFq1zBrXcZO3kwplGf+u1wMiJGAQM7dCWPEtHYMhuhEs4V/emHo/vVgc8RzzPGdhXuQsFij7ezvqpnseAMC2bPUOg5SK+nO1oQIzWDQzWXUxXxp1HnruKep3IaS4zxuPfrlKUFNWC3U0db8RVJtTJnhHAn4Du9iGe/5IlLaIU0buYuvOWwxDs0RNlBAm7PJ2YL1IY9HjM3sw83grkswhtvYAEUB+JdtsH+SN6X+Dt+vn8uaHuJkAPHCLt4eaXukKw3GszlPLHk/97yj/ywtpkks+vHdNXc/6CRi2L3Efz0SOUkFbO8dqj1kMb78Yhm8JZ5VgPHd5+12Oe0MfT/gGdpD3KmsRlrLWIBjPV4h6viCpYVlakkzxFUB4X7FkWw1QwqOq74NKf1Io6p/CY+zC5zv5nPwOPNQ2AHxrjqi9Dmr9tptXi0D/XA5OKYTnLXFJNhd+WwdP/RAMRLtZLdo1WdS83TmVj0KASVFsKOj9LfAAb1OnHHlXKO6KQqOl5QcA5RTQxJeh0LN5axSUai4UZnslK0/I5tWOULZKpKp8k70LdVx5aC7NwOLk7rhXNRSwYh1rbQVjNJauA1iWLrIlswvtKZ749x6DEEq91zjvc7CAPSjHQgCuGOdugUccssNQp4SIK5lCTvblV5lvtHaAF55I94SnWTjHlhw7x55ysn8iz2hJhmclKvoFzt8HJvQG7v0vXNfY4R1XzoIRWcPJCTAqRVD8LfBwQ2q8sSodW8vJGo5RZ14NjCvR4ivpO+qnYI01Pg7U2MNgmGmTmeVKgkBj0ohh54K+j0Nd7v/dsAVmVPNwr/UGSyzq71kYgY+pLXCf9wHe55eabVqOVrd+ex0AvJazesqN59+MtAnnbsYzlsJgTMo2WuRiYxC8f88MLzmOmdamY6OVthSpQNTSHbx6KYB5GzzwI/DGL5XBm64324pBqV2U1ptsjnJRn4PjLzol2yR42qvz1KTWy+0pnu1BpkTz510mWkY5x2gOWcZaLFCAhCyTzT4nrmmT+U3rvc9JUpjpkhJSyatRUJgYAKTJKl4Jh+LEgCZGgyKGLfPSxEqADfQvHGCIAb2Mfoa3hu00yE22150buSzWzKzxTutcaDAzM1lzE4QMNGFDg8ELRxk8eeDe4du8gNoIEKwR1JP5vWwwhZXwSiQ8dwxCicjbIwxkiE6Wl94sAeMUi3vGu4xyAr6LD0ZxnpjVJ/T+qCVGSxhAEg3jEYNrwp1exV8qqsxCUQ0DWKNrcGyFwRxewCueZ6DygX6HPB8jMLiOwXOakZbB8LjonczFrHWUdzz9Oxi2ziV84NMZV7AeVtIYhkZDPolLWIt1eqwYNjPm991DltcrNz0/JRirmJdjpMjrI2KZiVFsEGj/DZnY9zJmQv+BYRPSWkTPjBFiZkVyMROT06In9B8UNrFvv2AFXYBC4QKSldiLd4LHtzV1dP0wQpNpC2NN4bQ/WVCCEpQLUB7kzEwzIxuSy8o94DFfAHAXII5/AXR9AFhJ1OogeIMSlKAEJShBCUpQghKUoAQlKEH5n5D/AwM+5g3zHK4xAAAAHXRFWHRDb21tZW50AENyZWF0ZWQgd2l0aCBUaGUgR0lNUO9kJW4AAAAldEVYdGRhdGU6Y3JlYXRlADIwMDktMDMtMjdUMTA6NDI6MDQrMDE6MDCgIhh/AAAAJXRFWHRkYXRlOm1vZGlmeQAyMDA5LTAzLTI3VDEwOjQyOjA0KzAxOjAw0X+gwwAAABh0RVh0U29mdHdhcmUAUGFpbnQuTkVUIHYzLjEwcrIlkgAAAABJRU5ErkJggg=="/>
  <p:tag name="MMPROD_TAG_VCONFIG" val="PD94bWwgdmVyc2lvbj0iMS4wIiBlbmNvZGluZz0idXRmLTgiPz4NCjxjb25maWd1cmF0aW9uPg0KCTxicmFuZGluZz4NCgkJPHVpZm9udCBuYW1lPSJGT05UX05PVEVTX1RFWFQiIHZhbHVlPSJWZXJkYW5hLDksZmFsc2UsZmFsc2UsZmFsc2UiLz4NCgk8L2JyYW5kaW5nPg0KCTxjb2xvcnM+DQoJCTx1aWNvbG9yIG5hbWU9InByaW1hcnkiIHZhbHVlPSIweDZGODQ4OCIvPg0KCQk8dWljb2xvciBuYW1lPSJnbG93IiB2YWx1ZT0iMHg2MDk3NzMiLz4NCgkJPHVpY29sb3IgbmFtZT0idGV4dCIgdmFsdWU9IjB4RkZGRkZGIi8+DQoJCTx1aWNvbG9yIG5hbWU9ImxpZ2h0IiB2YWx1ZT0iMHg0RTVENjAiLz4NCgkJPHVpY29sb3IgbmFtZT0ic2hhZG93IiB2YWx1ZT0iMHgwMDAwMDAiLz4NCgkJPHVpY29sb3IgbmFtZT0iYmFja2dyb3VuZCIgdmFsdWU9IjB4NzI3OTcxIi8+DQoJPC9jb2xvcnM+DQoJPGxheW91dD4NCgkJPHVpc2hvdyBuYW1lPSJwcmVzZW50YXRpb250aXRsZSIgdmFsdWU9InRydWUiLz48dWlzaG93IG5hbWU9InByZXNlbnRlcnBob3RvIiB2YWx1ZT0idHJ1ZSIvPjx1aXNob3cgbmFtZT0icHJlc2VudGVybmFtZSIgdmFsdWU9InRydWUiLz48dWlzaG93IG5hbWU9InByZXNlbnRlcnRpdGxlIiB2YWx1ZT0idHJ1ZSIvPjx1aXNob3cgbmFtZT0icHJlc2VudGVyZW1haWwiIHZhbHVlPSJ0cnVlIi8+PHVpc2hvdyBuYW1lPSJwcmVzZW50ZXJiaW8iIHZhbHVlPSJ0cnVlIi8+PHVpc2hvdyBuYW1lPSJjb21wYW55bG9nbyIgdmFsdWU9InRydWUiLz48dWlzaG93IG5hbWU9InNpZGViYXIiIHZhbHVlPSJ0cnVlIi8+PHVpc2hvdyBuYW1lPSJvdXRsaW5lIiB2YWx1ZT0idHJ1ZSIvPjx1aXNob3cgbmFtZT0idGh1bWJuYWlsIiB2YWx1ZT0idHJ1ZSIvPg0KCQk8dWlzaG93IG5hbWU9Im5vdGVzIiB2YWx1ZT0idHJ1ZSIvPjx1aXNob3cgbmFtZT0ic2VhcmNoIiB2YWx1ZT0idHJ1ZSIvPjx1aXNob3cgbmFtZT0icXVpeiIgdmFsdWU9InRydWUiLz48dWlzaG93IG5hbWU9ImF0dGFjaG1lbnRzIiB2YWx1ZT0idHJ1ZSIvPjx1aXNob3cgbmFtZT0idXRpbHMiIHZhbHVlPSJ0cnVlIi8+PHVpc2hvdyBuYW1lPSJ2b2x1bWUiIHZhbHVlPSJ0cnVlIi8+PHVpc2hvdyBuYW1lPSJwbGF5YmFyIiB2YWx1ZT0idHJ1ZSIvPjx1aXNob3cgbmFtZT0idGFsa2luZ2hlYWQiIHZhbHVlPSJ0cnVlIi8+PHVpc2hvdyBuYW1lPSJzaWRlYmFyb25yaWdodCIgdmFsdWU9InRydWUiLz48dWlzaG93IG5hbWU9InZpZXdjaGFuZ2UiIHZhbHVlPSJ0cnVlIi8+PHVpc2hvdyBuYW1lPSJhbHdheXNTY3J1bmNoIiB2YWx1ZT0iZmFsc2UiLz48dWlzaG93IG5hbWU9ImluaXRpYWxkaXNwbGF5bW9kZWlzbm9ybWFsIiB2YWx1ZT0idHJ1ZSIvPjx1aXJlcGxhY2UgbmFtZT0ibG9nbyIgdmFsdWU9IiIvPjx1aXJlcGxhY2UgbmFtZT0iYmdpbWFnZSIgdmFsdWU9IiIvPjx1aXJlcGxhY2UgbmFtZT0iaW5pdGlhbHRhYiIgdmFsdWU9Im91dGxpbmUiLz48L2xheW91dD4NCgk8bGFuZ3VhZ2UgaWQ9ImVu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lNsaWRlICVuIi8+DQoJCTwhLS0gc3Vic3RpdHV0aW9uOiAlbiA9PSBzbGlkZSBudW1iZXIgLS0+DQoJCTwhLS0gc3Vic3RpdHV0aW9uOiAldCA9PSB0b3RhbCBzbGlkZSBjb3VudCAtLT4NCgkJPHVpdGV4dCBuYW1lPSJTQ1JVQkJBUlNUQVRVU19TTElERUlORk8iIHZhbHVlPSJTbGlkZSAlbiAvICV0IHwgIi8+DQoJCTx1aXRleHQgbmFtZT0iU0NSVUJCQVJTVEFUVVNfU1RPUFBFRCIgdmFsdWU9IlN0b3BwZWQiLz4NCgkJPHVpdGV4dCBuYW1lPSJTQ1JVQkJBUlNUQVRVU19QTEFZSU5HIiB2YWx1ZT0iUGxheWluZyIvPg0KCQk8dWl0ZXh0IG5hbWU9IlNDUlVCQkFSU1RBVFVTX05PQVVESU8iIHZhbHVlPSJObyBBdWRpbyIvPg0KCQk8dWl0ZXh0IG5hbWU9IlNDUlVCQkFSU1RBVFVTX1ZJRFBMQVlJTkciIHZhbHVlPSJWaWRlbyBQbGF5aW5nIi8+DQoJCTx1aXRleHQgbmFtZT0iU0NSVUJCQVJTVEFUVVNfTE9BRElORyIgdmFsdWU9IkxvYWRpbmciLz4NCgkJPHVpdGV4dCBuYW1lPSJTQ1JVQkJBUlNUQVRVU19CVUZGRVJJTkciIHZhbHVlPSJCdWZmZXJpbmciLz4NCgkJPHVpdGV4dCBuYW1lPSJTQ1JVQkJBUlNUQVRVU19RVUVTVElPTiIgdmFsdWU9IkFuc3dlciBRdWVzdGlvbiIvPg0KCQk8dWl0ZXh0IG5hbWU9IlNDUlVCQkFSU1RBVFVTX1JFVklFV1FVSVoiIHZhbHVlPSJSZXZpZXdpbmcgUXVpeiIvPg0KCQk8IS0tIHN1YnN0aXR1dGlvbjogJW0gPT0gbWludXRlcyByZW1haW5pbmcgLS0+DQoJCTwhLS0gc3Vic3RpdHV0aW9uOiAlcyA9PSBzZWNvbmRzIHJlbWFpbmluZyAtLT4NCgkJPHVpdGV4dCBuYW1lPSJFTEFQU0VEIiB2YWx1ZT0iJW0gTWludXRlcyAlcyBTZWNvbmRzIFJlbWFpbmluZyIvPg0KCQk8dWl0ZXh0IG5hbWU9Ik5PVEZPVU5EIiB2YWx1ZT0iTm90aGluZyBGb3VuZCIvPg0KCQk8dWl0ZXh0IG5hbWU9IkFUVEFDSE1FTlRTIiB2YWx1ZT0iQXR0YWNobWVudH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WN0Ii8+DQoJCTx1aXRleHQgbmFtZT0iVEFCX1FVSVoiIHZhbHVlPSJRdWl6Ii8+DQoJCTx1aXRleHQgbmFtZT0iVEFCX09VVExJTkUiIHZhbHVlPSJPdXRsaW5lIi8+DQoJCTx1aXRleHQgbmFtZT0iVEFCX1RIVU1CIiB2YWx1ZT0iVGh1bWIiLz4NCgkJPHVpdGV4dCBuYW1lPSJUQUJfTk9URVMiIHZhbHVlPSJOb3RlcyIvPg0KCQk8dWl0ZXh0IG5hbWU9IlRBQl9TRUFSQ0giIHZhbHVlPSJTZWFyY2giLz4NCgkJPHVpdGV4dCBuYW1lPSJTTElERV9IRUFESU5HIiB2YWx1ZT0iU2xpZGUgVGl0bGUiLz4NCgkJPHVpdGV4dCBuYW1lPSJEVVJBVElPTl9IRUFESU5HIiB2YWx1ZT0iRHVyYXRpb24iLz4NCgkJPHVpdGV4dCBuYW1lPSJTRUFSQ0hfSEVBRElORyIgdmFsdWU9IlNlYXJjaCBmb3IgdGV4dDoiLz4NCgkJPHVpdGV4dCBuYW1lPSJUSFVNQl9IRUFESU5HIiB2YWx1ZT0iU2xpZGUiLz4NCgkJPHVpdGV4dCBuYW1lPSJUSFVNQl9JTkZPIiB2YWx1ZT0iU2xpZGUgVGl0bGUvRHVyYXRpb24iLz4NCgkJPHVpdGV4dCBuYW1lPSJBVFRBQ0hOQU1FX0hFQURJTkciIHZhbHVlPSJGaWxlIE5hbWUiLz4NCgkJPHVpdGV4dCBuYW1lPSJBVFRBQ0hTSVpFX0hFQURJTkciIHZhbHVlPSJTaXplIi8+DQoJCTx1aXRleHQgbmFtZT0iU0xJREVfTk9URVMiIHZhbHVlPSJTbGlkZSBOb3RlcyIvPg0KCQk8IS0tcXVpeiBwb2QgYW5kIG1lc3NhZ2UgYm94IHRleHRzLS0+DQoJCTx1aXRleHQgbmFtZT0iUVVJWlBPRF9RVUlaX0FUVEVNUFQiIHZhbHVlPSJRdWl6IEF0dGVtcHQ6Ii8+DQoJCTx1aXRleHQgbmFtZT0iUVVJWlBPRF9RVUlaX0FUVEVNUFRfVkFMVUUiIHZhbHVlPSIlbiBvZiAldCIvPg0KCQk8dWl0ZXh0IG5hbWU9IlFVSVpQT0RfUVVJWl9TQ09SRSIgdmFsdWU9IlNjb3JlZDoiLz4NCgkJPHVpdGV4dCBuYW1lPSJRVUlaUE9EX1FVSVpfUEFTU1NDT1JFIiB2YWx1ZT0iUGFzc2luZyBTY29yZToiLz4NCgkJPHVpdGV4dCBuYW1lPSJRVUlaUE9EX1FVSVpfTUFYU0NPUkUiIHZhbHVlPSJNYXggU2NvcmU6Ii8+DQoJCTx1aXRleHQgbmFtZT0iUVVJWlBPRF9RVUVTQVRNUFRfU1RSIiB2YWx1ZT0iQXR0ZW1wdDogJW4gb2YgJXQiLz4NCgkJPHVpdGV4dCBuYW1lPSJRVUlaUE9EX1FVRVNUWVBFX1NUUiIgdmFsdWU9IlR5cGU6ICVzIi8+DQoJCTx1aXRleHQgbmFtZT0iUVVJWlBPRF9RVUVTVFlQRV9HUkQiIHZhbHVlPSJHcmFkZWQiLz4NCgkJPHVpdGV4dCBuYW1lPSJRVUlaUE9EX1FVRVNUWVBFX1NWWSIgdmFsdWU9IlN1cnZleSIvPg0KCQk8dWl0ZXh0IG5hbWU9IlFVSVpQT0RfUVVJWkFUTVBUX0lORiIgdmFsdWU9IkluZmluaXRlIi8+DQoJCTx1aXRleHQgbmFtZT0iUVVJWlBPRF9RVUVTQVRNUFRfSU5GIiB2YWx1ZT0iSW5maW5pdGUiLz4NCgkJPHVpdGV4dCBuYW1lPSJXQVJOSU5HTVNHX1lFU1NUUklORyIgdmFsdWU9IlllcyIvPg0KCQk8dWl0ZXh0IG5hbWU9IldBUk5JTkdNU0dfTk9TVFJJTkciIHZhbHVlPSJObyIvPg0KCQk8dWl0ZXh0IG5hbWU9IldBUk5JTkdNU0dfVElUTEVTVFJJTkciIHZhbHVlPSJRdWl6IE5hdmlnYXRpb24gV2FybmluZyIvPg0KCQk8dWl0ZXh0IG5hbWU9IldBUk5JTkdNU0dfTVNHU1RSSU5HIiB2YWx1ZT0iVGhlcmUgYXJlIHVuLWF0dGVtcHRlZCBxdWVzdGlvbnMgaW4gdGhpcyBRdWl6LiYjeEE7JiN4QTtDbGlja2luZyBZZXMgd2lsbCB0YWtlIHlvdSBvdXQgb2YgdGhlIFF1aXouIENsaWNrIE5vIHRvIGNvbnRpbnVlIHRoZSBRdWl6LiIvPg0KCQk8dWl0ZXh0IG5hbWU9IklORk9STUFUSU9OX0gyNjRfRkxBU0hQTEFZRVIiIHZhbHVlPSJUaGUgY3VycmVudCB2ZXJzaW9uIG9mIEZsYXNoIFBsYXllciBpbnN0YWxsZWQgb24geW91ciBtYWNoaW5lIGRvZXMgbm90IHN1cHBvcnQgdGhpcyB2aWRlby4gQ2xpY2sgb24gdGhlIHZpZGVvIGFyZWEgdG8gZG93bmxvYWQgdGhlIGxhdGVzdC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lNob3cgc2lkZWJhciB0byBwYXJ0aWNpcGFudHMiLz4NCgkJPHVpdGV4dCBuYW1lPSJNVVRFIiB2YWx1ZT0iTXV0ZSIvPg0KCQk8dWl0ZXh0IG5hbWU9IkRPQ1dSQVBfVElUTEUiIHZhbHVlPSJQcmVzZW50ZXIgRmlsZSBBdHRhY2htZW50Ii8+DQoJCTx1aXRleHQgbmFtZT0iRE9DV1JBUF9NU0ciIHZhbHVlPSJTYXZlIHRvIE15IENvbXB1dGVyIi8+DQoJCTx1aXRleHQgbmFtZT0iRE9DV1JBUF9QUk9NUFQiIHZhbHVlPSJDbGljayB0byBEb3dubG9hZCIvPg0KCTwvbGFuZ3VhZ2U+DQoJPGxhbmd1YWdlIGlkPSJkZS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Gb2xpZSAlbiIvPg0KCQk8IS0tIHN1YnN0aXR1dGlvbjogJW4gPT0gc2xpZGUgbnVtYmVyIC0tPg0KCQk8IS0tIHN1YnN0aXR1dGlvbjogJXQgPT0gdG90YWwgc2xpZGUgY291bnQgLS0+DQoJCTx1aXRleHQgbmFtZT0iU0NSVUJCQVJTVEFUVVNfU0xJREVJTkZPIiB2YWx1ZT0iRm9saWUgJW4gLyAldCB8ICIvPg0KCQk8dWl0ZXh0IG5hbWU9IlNDUlVCQkFSU1RBVFVTX1NUT1BQRUQiIHZhbHVlPSJCZWVuZGV0Ii8+DQoJCTx1aXRleHQgbmFtZT0iU0NSVUJCQVJTVEFUVVNfUExBWUlORyIgdmFsdWU9IldpZWRlcmdhYmUiLz4NCgkJPHVpdGV4dCBuYW1lPSJTQ1JVQkJBUlNUQVRVU19OT0FVRElPIiB2YWx1ZT0iS2VpbiBBdWRpbyIvPg0KCQk8dWl0ZXh0IG5hbWU9IlNDUlVCQkFSU1RBVFVTX1ZJRFBMQVlJTkciIHZhbHVlPSJWaWRlbyB3aXJkIGFiZ2VzcGllbHQiLz4NCgkJPHVpdGV4dCBuYW1lPSJTQ1JVQkJBUlNUQVRVU19MT0FESU5HIiB2YWx1ZT0iTGFkZW4iLz4NCgkJPHVpdGV4dCBuYW1lPSJTQ1JVQkJBUlNUQVRVU19CVUZGRVJJTkciIHZhbHVlPSJQdWZmZXJuIi8+DQoJCTx1aXRleHQgbmFtZT0iU0NSVUJCQVJTVEFUVVNfUVVFU1RJT04iIHZhbHVlPSJGcmFnZSBiZWFudHdvcnRlbiIvPg0KCQk8dWl0ZXh0IG5hbWU9IlNDUlVCQkFSU1RBVFVTX1JFVklFV1FVSVoiIHZhbHVlPSJOb2NobWFscyBkdXJjaHNlaGVuIi8+DQoJCTwhLS0gc3Vic3RpdHV0aW9uOiAlbSA9PSBtaW51dGVzIHJlbWFpbmluZyAtLT4NCgkJPCEtLSBzdWJzdGl0dXRpb246ICVzID09IHNlY29uZHMgcmVtYWluaW5nIC0tPg0KCQk8dWl0ZXh0IG5hbWU9IkVMQVBTRUQiIHZhbHVlPSJSZXN0ZGF1ZXI6ICVtIE1pbnV0ZW4gJXMgU2VrdW5kZW4iLz4NCgkJPHVpdGV4dCBuYW1lPSJOT1RGT1VORCIgdmFsdWU9Ik5pY2h0cyBnZWZ1bmRlbiIvPg0KCQk8dWl0ZXh0IG5hbWU9IkFUVEFDSE1FTlRTIiB2YWx1ZT0iQW5sYWdlbiIvPg0KCQk8IS0tIHN1YnN0aXR1dGlvbjogJXAgPT0gY3VycmVudCBzcGVha2VyJ3MgdGl0bGUgLS0+DQoJCTx1aXRleHQgbmFtZT0iQklPV0lOX1RJVExFIiB2YWx1ZT0iU3ByZWNoZXI6ICVwIi8+DQoJCTx1aXRleHQgbmFtZT0iQklPQlROX1RJVExFIiB2YWx1ZT0iU3ByZWNoZXIiLz4NCgkJPHVpdGV4dCBuYW1lPSJESVZJREVSQlROX1RJVExFIiB2YWx1ZT0ifCIvPg0KCQk8dWl0ZXh0IG5hbWU9IkNPTlRBQ1RCVE5fVElUTEUiIHZhbHVlPSJLb250YWt0Ii8+DQoJCTx1aXRleHQgbmFtZT0iVEFCX1FVSVoiIHZhbHVlPSJRdWl6Ii8+DQoJCTx1aXRleHQgbmFtZT0iVEFCX09VVExJTkUiIHZhbHVlPSJTdHJ1a3R1ciIvPg0KCQk8dWl0ZXh0IG5hbWU9IlRBQl9USFVNQiIgdmFsdWU9Ik1pbmlhdHVyIi8+DQoJCTx1aXRleHQgbmFtZT0iVEFCX05PVEVTIiB2YWx1ZT0iTm90aXplbiIvPg0KCQk8dWl0ZXh0IG5hbWU9IlRBQl9TRUFSQ0giIHZhbHVlPSJTdWNoZW4iLz4NCgkJPHVpdGV4dCBuYW1lPSJTTElERV9IRUFESU5HIiB2YWx1ZT0iRm9saWVudGl0ZWwiLz4NCgkJPHVpdGV4dCBuYW1lPSJEVVJBVElPTl9IRUFESU5HIiB2YWx1ZT0iRGF1ZXIiLz4NCgkJPHVpdGV4dCBuYW1lPSJTRUFSQ0hfSEVBRElORyIgdmFsdWU9IlRleHQgc3VjaGVuOiIvPg0KCQk8dWl0ZXh0IG5hbWU9IlRIVU1CX0hFQURJTkciIHZhbHVlPSJGb2xpZSIvPg0KCQk8dWl0ZXh0IG5hbWU9IlRIVU1CX0lORk8iIHZhbHVlPSJGb2xpZW50aXRlbC9EYXVlciIvPg0KCQk8dWl0ZXh0IG5hbWU9IkFUVEFDSE5BTUVfSEVBRElORyIgdmFsdWU9IkRhdGVpbmFtZSIvPg0KCQk8dWl0ZXh0IG5hbWU9IkFUVEFDSFNJWkVfSEVBRElORyIgdmFsdWU9Ikdyw7bDn2UiLz4NCgkJPHVpdGV4dCBuYW1lPSJTTElERV9OT1RFUyIgdmFsdWU9IkZvbGllbm5vdGl6ZW4iLz4NCgkJPCEtLXF1aXogcG9kIGFuZCBtZXNzYWdlIGJveCB0ZXh0cy0tPg0KCQk8dWl0ZXh0IG5hbWU9IlFVSVpQT0RfUVVJWl9BVFRFTVBUIiB2YWx1ZT0iUXVpenZlcnN1Y2g6Ii8+DQoJCTx1aXRleHQgbmFtZT0iUVVJWlBPRF9RVUlaX0FUVEVNUFRfVkFMVUUiIHZhbHVlPSIlbiB2b24gJXQiLz4NCgkJPHVpdGV4dCBuYW1lPSJRVUlaUE9EX1FVSVpfU0NPUkUiIHZhbHVlPSJFcnJlaWNodDoiLz4NCgkJPHVpdGV4dCBuYW1lPSJRVUlaUE9EX1FVSVpfUEFTU1NDT1JFIiB2YWx1ZT0iTWluZGVzdHB1bmt0emFobDoiLz4NCgkJPHVpdGV4dCBuYW1lPSJRVUlaUE9EX1FVSVpfTUFYU0NPUkUiIHZhbHVlPSJNYXhpbWFsZSBQdW5rdHphaGw6Ii8+DQoJCTx1aXRleHQgbmFtZT0iUVVJWlBPRF9RVUVTQVRNUFRfU1RSIiB2YWx1ZT0iVmVyc3VjaDogJW4gdm9uICV0Ii8+DQoJCTx1aXRleHQgbmFtZT0iUVVJWlBPRF9RVUVTVFlQRV9TVFIiIHZhbHVlPSJUeXA6ICVzIi8+DQoJCTx1aXRleHQgbmFtZT0iUVVJWlBPRF9RVUVTVFlQRV9HUkQiIHZhbHVlPSJCZXdlcnRldCIvPg0KCQk8dWl0ZXh0IG5hbWU9IlFVSVpQT0RfUVVFU1RZUEVfU1ZZIiB2YWx1ZT0iVW1mcmFnZSIvPg0KCQk8dWl0ZXh0IG5hbWU9IlFVSVpQT0RfUVVJWkFUTVBUX0lORiIgdmFsdWU9IlVuZW5kbGljaCIvPg0KCQk8dWl0ZXh0IG5hbWU9IlFVSVpQT0RfUVVFU0FUTVBUX0lORiIgdmFsdWU9IlVuZW5kbGljaCIvPg0KCQk8dWl0ZXh0IG5hbWU9IldBUk5JTkdNU0dfWUVTU1RSSU5HIiB2YWx1ZT0iSmEiLz4NCgkJPHVpdGV4dCBuYW1lPSJXQVJOSU5HTVNHX05PU1RSSU5HIiB2YWx1ZT0iTmVpbiIvPg0KCQk8dWl0ZXh0IG5hbWU9IldBUk5JTkdNU0dfVElUTEVTVFJJTkciIHZhbHVlPSJRdWl6bmF2aWdhdGlvbnN3YXJudW5nIi8+DQoJCTx1aXRleHQgbmFtZT0iV0FSTklOR01TR19NU0dTVFJJTkciIHZhbHVlPSJJbiBkaWVzZW0gUXVpeiBnaWJ0IGVzIHVuYmVhbnR3b3J0ZXRlIEZyYWdlbi4mI3hBOyYjeEE7V2VubiBTaWUgYXVmICZxdW90O0phJnF1b3Q7IGtsaWNrZW4sIHdpcmQgZGFzIFF1aXogYmVlbmRldC4gS2xpY2tlbiBTaWUgYXVmICZxdW90O05laW4mcXVvdDssIHVtIG1pdCBkZW0gUXVpeiBmb3J0enVmYWhyZW4uIi8+DQoJCTx1aXRleHQgbmFtZT0iSU5GT1JNQVRJT05fSDI2NF9GTEFTSFBMQVlFUiIgdmFsdWU9IkRhcyBWaWRlbyB3aXJkIHZvbiBkZXIgbW9tZW50YW4gYXVmIGRpZXNlbSBDb21wdXRlciBpbnN0YWxsaWVydGVuIFZlcnNpb24gdm9uIEZsYXNoIFBsYXllciBuaWNodCB1bnRlcnN0w7x0enQuIEtsaWNrZW4gU2llIGF1ZiBkZW4gVmlkZW9iZXJlaWNoLCB1bSBkaWUgYWt0dWVsbGUgVmVyc2lvbiB2b24gRmxhc2ggUGxheWVyIGhlcnVudGVyenVs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RGVuIFRlaWxuZWhtZXJuIGRpZSBTZWl0ZW5sZWlzdGUgYW56ZWlnZW4iLz4NCgkJPHVpdGV4dCBuYW1lPSJNVVRFIiB2YWx1ZT0iVG9uIGF1cyIvPg0KCQk8dWl0ZXh0IG5hbWU9IkRPQ1dSQVBfVElUTEUiIHZhbHVlPSJQcmVzZW50ZXItQW5oYW5nIi8+DQoJCTx1aXRleHQgbmFtZT0iRE9DV1JBUF9NU0ciIHZhbHVlPSJBdWYgbWVpbmVtIEFyYmVpdHNwbGF0eiBzcGVpY2hlcm4iLz4NCgkJPHVpdGV4dCBuYW1lPSJET0NXUkFQX1BST01QVCIgdmFsdWU9Ilp1bSBIZXJ1bnRlcmxhZGVuIGtsaWNrZW4iLz4NCgk8L2xhbmd1YWdlPg0KCTxsYW5ndWFnZSBpZD0iZn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GlhcG9zaXRpdmUgJW4iLz4NCgkJPCEtLSBzdWJzdGl0dXRpb246ICVuID09IHNsaWRlIG51bWJlciAtLT4NCgkJPCEtLSBzdWJzdGl0dXRpb246ICV0ID09IHRvdGFsIHNsaWRlIGNvdW50IC0tPg0KCQk8dWl0ZXh0IG5hbWU9IlNDUlVCQkFSU1RBVFVTX1NMSURFSU5GTyIgdmFsdWU9IkRpYXBvc2l0aXZlICVuIC8gJXQgfCAiLz4NCgkJPHVpdGV4dCBuYW1lPSJTQ1JVQkJBUlNUQVRVU19TVE9QUEVEIiB2YWx1ZT0iQXJyw6p0w6llIi8+DQoJCTx1aXRleHQgbmFtZT0iU0NSVUJCQVJTVEFUVVNfUExBWUlORyIgdmFsdWU9IkxlY3R1cmUiLz4NCgkJPHVpdGV4dCBuYW1lPSJTQ1JVQkJBUlNUQVRVU19OT0FVRElPIiB2YWx1ZT0iUGFzIGRlIHNvbiIvPg0KCQk8dWl0ZXh0IG5hbWU9IlNDUlVCQkFSU1RBVFVTX1ZJRFBMQVlJTkciIHZhbHVlPSJMZWN0dXJlIHZpZMOpbyBlbiBjb3VycyIvPg0KCQk8dWl0ZXh0IG5hbWU9IlNDUlVCQkFSU1RBVFVTX0xPQURJTkciIHZhbHVlPSJDaGFyZ2VtZW50IGVuIGNvdXJzIi8+DQoJCTx1aXRleHQgbmFtZT0iU0NSVUJCQVJTVEFUVVNfQlVGRkVSSU5HIiB2YWx1ZT0iTWlzZSBlbiBtw6ltb2lyZSIvPg0KCQk8dWl0ZXh0IG5hbWU9IlNDUlVCQkFSU1RBVFVTX1FVRVNUSU9OIiB2YWx1ZT0iUsOpcG9uZHJlIMOgIGxhIHF1ZXN0aW9uIi8+DQoJCTx1aXRleHQgbmFtZT0iU0NSVUJCQVJTVEFUVVNfUkVWSUVXUVVJWiIgdmFsdWU9IlLDqXZpc2lvbiBkdSBxdWVzdGlvbm5haXJlIi8+DQoJCTwhLS0gc3Vic3RpdHV0aW9uOiAlbSA9PSBtaW51dGVzIHJlbWFpbmluZyAtLT4NCgkJPCEtLSBzdWJzdGl0dXRpb246ICVzID09IHNlY29uZHMgcmVtYWluaW5nIC0tPg0KCQk8dWl0ZXh0IG5hbWU9IkVMQVBTRUQiIHZhbHVlPSIlbSBtaW51dGVzICVzIHNlY29uZGVzIHJlc3RhbnRlcyIvPg0KCQk8dWl0ZXh0IG5hbWU9Ik5PVEZPVU5EIiB2YWx1ZT0iUmllbiB0cm91dsOpIi8+DQoJCTx1aXRleHQgbmFtZT0iQVRUQUNITUVOVFMiIHZhbHVlPSJQacOoY2VzIGpvaW50ZXMiLz4NCgkJPCEtLSBzdWJzdGl0dXRpb246ICVwID09IGN1cnJlbnQgc3BlYWtlcidzIHRpdGxlIC0tPg0KCQk8dWl0ZXh0IG5hbWU9IkJJT1dJTl9USVRMRSIgdmFsdWU9IkJpbyA6ICVwIi8+DQoJCTx1aXRleHQgbmFtZT0iQklPQlROX1RJVExFIiB2YWx1ZT0iQmlvIDoiLz4NCgkJPHVpdGV4dCBuYW1lPSJESVZJREVSQlROX1RJVExFIiB2YWx1ZT0ifCIvPg0KCQk8dWl0ZXh0IG5hbWU9IkNPTlRBQ1RCVE5fVElUTEUiIHZhbHVlPSJDb250YWN0Ii8+DQoJCTx1aXRleHQgbmFtZT0iVEFCX1FVSVoiIHZhbHVlPSJRdWl6Ii8+DQoJCTx1aXRleHQgbmFtZT0iVEFCX09VVExJTkUiIHZhbHVlPSJQbGFuIi8+DQoJCTx1aXRleHQgbmFtZT0iVEFCX1RIVU1CIiB2YWx1ZT0iRGlhcG9zIi8+DQoJCTx1aXRleHQgbmFtZT0iVEFCX05PVEVTIiB2YWx1ZT0iTm90ZXMiLz4NCgkJPHVpdGV4dCBuYW1lPSJUQUJfU0VBUkNIIiB2YWx1ZT0iUmVjaGVyY2hlIi8+DQoJCTx1aXRleHQgbmFtZT0iU0xJREVfSEVBRElORyIgdmFsdWU9IlRpdHJlIGRlIGxhIGRpYXBvc2l0aXZlIi8+DQoJCTx1aXRleHQgbmFtZT0iRFVSQVRJT05fSEVBRElORyIgdmFsdWU9IkR1csOpZSIvPg0KCQk8dWl0ZXh0IG5hbWU9IlNFQVJDSF9IRUFESU5HIiB2YWx1ZT0iUmVjaGVyY2hlIGRlIHRleHRlIDoiLz4NCgkJPHVpdGV4dCBuYW1lPSJUSFVNQl9IRUFESU5HIiB2YWx1ZT0iRGlhcG9zaXRpdmUiLz4NCgkJPHVpdGV4dCBuYW1lPSJUSFVNQl9JTkZPIiB2YWx1ZT0iVGl0cmUvZHVyw6llIi8+DQoJCTx1aXRleHQgbmFtZT0iQVRUQUNITkFNRV9IRUFESU5HIiB2YWx1ZT0iTm9tIGRlIGZpY2hpZXIiLz4NCgkJPHVpdGV4dCBuYW1lPSJBVFRBQ0hTSVpFX0hFQURJTkciIHZhbHVlPSJUYWlsbGUiLz4NCgkJPHVpdGV4dCBuYW1lPSJTTElERV9OT1RFUyIgdmFsdWU9IkNvbW1lbnRhaXJlcyBkZXMgZGlhcG9zaXRpdmVzIi8+DQoJCTwhLS1xdWl6IHBvZCBhbmQgbWVzc2FnZSBib3ggdGV4dHMtLT4NCgkJPHVpdGV4dCBuYW1lPSJRVUlaUE9EX1FVSVpfQVRURU1QVCIgdmFsdWU9IlRlbnRhdGl2ZSBkZSBxdWVzdGlvbm5haXJlIDoiLz4NCgkJPHVpdGV4dCBuYW1lPSJRVUlaUE9EX1FVSVpfQVRURU1QVF9WQUxVRSIgdmFsdWU9IiVuIHN1ciAldCIvPg0KCQk8dWl0ZXh0IG5hbWU9IlFVSVpQT0RfUVVJWl9TQ09SRSIgdmFsdWU9Ik5vdGUgb2J0ZW51ZSA6Ii8+DQoJCTx1aXRleHQgbmFtZT0iUVVJWlBPRF9RVUlaX1BBU1NTQ09SRSIgdmFsdWU9Ik5vdGUgZCdhZG1pc3NpYmlsaXTDqcKgOiIvPg0KCQk8dWl0ZXh0IG5hbWU9IlFVSVpQT0RfUVVJWl9NQVhTQ09SRSIgdmFsdWU9Ik5vdGUgbWF4aW1hbGUgOiIvPg0KCQk8dWl0ZXh0IG5hbWU9IlFVSVpQT0RfUVVFU0FUTVBUX1NUUiIgdmFsdWU9IlRlbnRhdGl2ZSA6ICVuIHN1ciAldCIvPg0KCQk8dWl0ZXh0IG5hbWU9IlFVSVpQT0RfUVVFU1RZUEVfU1RSIiB2YWx1ZT0iVHlwZTogJXMiLz4NCgkJPHVpdGV4dCBuYW1lPSJRVUlaUE9EX1FVRVNUWVBFX0dSRCIgdmFsdWU9Ik5vdMOpIi8+DQoJCTx1aXRleHQgbmFtZT0iUVVJWlBPRF9RVUVTVFlQRV9TVlkiIHZhbHVlPSJFbnF1w6p0ZSIvPg0KCQk8dWl0ZXh0IG5hbWU9IlFVSVpQT0RfUVVJWkFUTVBUX0lORiIgdmFsdWU9IklsbGltaXTDqSIvPg0KCQk8dWl0ZXh0IG5hbWU9IlFVSVpQT0RfUVVFU0FUTVBUX0lORiIgdmFsdWU9IklsbGltaXTDqSIvPg0KCQk8dWl0ZXh0IG5hbWU9IldBUk5JTkdNU0dfWUVTU1RSSU5HIiB2YWx1ZT0iT3VpIi8+DQoJCTx1aXRleHQgbmFtZT0iV0FSTklOR01TR19OT1NUUklORyIgdmFsdWU9Ik5vbiIvPg0KCQk8dWl0ZXh0IG5hbWU9IldBUk5JTkdNU0dfVElUTEVTVFJJTkciIHZhbHVlPSJBdmVydGlzc2VtZW50IGRlIG5hdmlnYXRpb24gZHUgcXVlc3Rpb25uYWlyZSIvPg0KCQk8dWl0ZXh0IG5hbWU9IldBUk5JTkdNU0dfTVNHU1RSSU5HIiB2YWx1ZT0iVm91cyBuJ2F2ZXogcGFzIHLDqXBvbmR1IMOgIGNlcnRhaW5lcyBxdWVzdGlvbnMgZGUgY2UgcXVlc3Rpb25uYWlyZS4mI3hBOyYjeEE7U2kgdm91cyBjbGlxdWV6IHN1ciBPdWksIHZvdXMgcXVpdHRlcmV6IGxlIHF1ZXN0aW9ubmFpcmUuIENsaXF1ZXogc3VyIE5vbiBwb3VyIGNvbnRpbnVlciBsZSBxdWVzdGlvbm5haXJlLiIvPg0KCQk8dWl0ZXh0IG5hbWU9IklORk9STUFUSU9OX0gyNjRfRkxBU0hQTEFZRVIiIHZhbHVlPSJMYSB2ZXJzaW9uIGRlIEZsYXNoIFBsYXllciBhY3R1ZWxsZW1lbnQgaW5zdGFsbMOpZSBzdXIgdm90cmUgbWFjaGluZSBuZSBwcmVuZCBwYXMgZW4gY2hhcmdlIGNlIHR5cGUgZGUgdmlkw6lvLiBDbGlxdWV6IHN1ciBsYSB6b25lIHZpZMOpbyBwb3VyIHTDqWzDqWNoYXJnZXIgbGEgZGVybmnDqHJlIHZlcnNpb24gZGU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Nb250cmVyIGwnZW5jYWRyw6kgYXV4IHBhcnRpY2lwYW50cyIvPg0KCQk8dWl0ZXh0IG5hbWU9Ik1VVEUiIHZhbHVlPSJNdWV0Ii8+DQoJCTx1aXRleHQgbmFtZT0iRE9DV1JBUF9USVRMRSIgdmFsdWU9IlBpw6hjZSBqb2ludGUgUHJlc2VudGVyIi8+DQoJCTx1aXRleHQgbmFtZT0iRE9DV1JBUF9NU0ciIHZhbHVlPSJFbnJlZ2lzdHJlciBzdXIgbW9uIG9yZGluYXRldXIiLz4NCgkJPHVpdGV4dCBuYW1lPSJET0NXUkFQX1BST01QVCIgdmFsdWU9IkNsaXF1ZXIgcG91ciB0w6lsw6ljaGFyZ2VyIi8+DQoJPC9sYW5ndWFnZT4NCgk8bGFuZ3VhZ2UgaWQ9ImphIj4NCgkJPCEtLSBmb3JtYXQgZm9yIHVpZm9udCB2YWx1ZSBpcyAiZm9udCxzaXplLGlzYm9sZCxpc2l0YWxpYyxpc3NoYWRvd2VkIiAtLT4NCgkJPHVpZm9udCBuYW1lPSJGT05UX1FVSVpaSU5HIiB2YWx1ZT0iVmVyZGFuYSw5LGZhbHNlLGZhbHNlLGZhbHNlIi8+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DQoJCTx1aWZvbnQgbmFtZT0iRk9OVF9VVElMU01FTlUiIHZhbHVlPSJWZXJkYW5hLDksdHJ1ZSxmYWxzZSxmYWxzZSIvPg0KCQk8dWlmb250IG5hbWU9IkZPTlRfVEFCUyIgdmFsdWU9IlZlcmRhbmEsMTA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xMSxmYWxzZSxmYWxzZSx0cnVlIi8+DQoJCTx1aWZvbnQgbmFtZT0iRk9OVF9CSU9XSU4iIHZhbHVlPSJWZXJkYW5hLDExLGZhbHNlLGZhbHNlLGZhbHNlIi8+DQoJCTx1aWZvbnQgbmFtZT0iRk9OVF9MSVNUSEVBRElORyIgdmFsdWU9IlZlcmRhbmEsMTEsZmFsc2UsZmFsc2UsZmFsc2UiLz4NCgkJPHVpZm9udCBuYW1lPSJGT05UX1dJTlRJVExFIiB2YWx1ZT0iVmVyZGFuYSwxM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Ljgrnjg6njgqTjg4kgOiAlbiIvPg0KCQk8IS0tIHN1YnN0aXR1dGlvbjogJW4gPT0gc2xpZGUgbnVtYmVyIC0tPg0KCQk8IS0tIHN1YnN0aXR1dGlvbjogJXQgPT0gdG90YWwgc2xpZGUgY291bnQgLS0+DQoJCTx1aXRleHQgbmFtZT0iU0NSVUJCQVJTVEFUVVNfU0xJREVJTkZPIiB2YWx1ZT0i44K544Op44Kk44OJIDogJW4gLyAldCB8ICIvPg0KCQk8dWl0ZXh0IG5hbWU9IlNDUlVCQkFSU1RBVFVTX1NUT1BQRUQiIHZhbHVlPSLlgZzmraIiLz4NCgkJPHVpdGV4dCBuYW1lPSJTQ1JVQkJBUlNUQVRVU19QTEFZSU5HIiB2YWx1ZT0i5YaN55Sf5LitIi8+DQoJCTx1aXRleHQgbmFtZT0iU0NSVUJCQVJTVEFUVVNfTk9BVURJTyIgdmFsdWU9Iumfs+WjsOOBquOBlyIvPg0KCQk8dWl0ZXh0IG5hbWU9IlNDUlVCQkFSU1RBVFVTX1ZJRFBMQVlJTkciIHZhbHVlPSLjg5Pjg4fjgqrlho3nlJ/kuK0iLz4NCgkJPHVpdGV4dCBuYW1lPSJTQ1JVQkJBUlNUQVRVU19MT0FESU5HIiB2YWx1ZT0i44Ot44O844OJ5LitIi8+DQoJCTx1aXRleHQgbmFtZT0iU0NSVUJCQVJTVEFUVVNfQlVGRkVSSU5HIiB2YWx1ZT0i44OQ44OD44OV44Kh5LitIi8+DQoJCTx1aXRleHQgbmFtZT0iU0NSVUJCQVJTVEFUVVNfUVVFU1RJT04iIHZhbHVlPSLos6rllY/jgavnrZTjgYjjgabkuIvjgZXjgYQiLz4NCgkJPHVpdGV4dCBuYW1lPSJTQ1JVQkJBUlNUQVRVU19SRVZJRVdRVUlaIiB2YWx1ZT0i44Kv44Kk44K644KS44Os44OT44Ol44O844GX44Gm44GE44G+44GZIi8+DQoJCTwhLS0gc3Vic3RpdHV0aW9uOiAlbSA9PSBtaW51dGVzIHJlbWFpbmluZyAtLT4NCgkJPCEtLSBzdWJzdGl0dXRpb246ICVzID09IHNlY29uZHMgcmVtYWluaW5nIC0tPg0KCQk8dWl0ZXh0IG5hbWU9IkVMQVBTRUQiIHZhbHVlPSLmrovjgoogOiAlbSDliIYgJXMg56eSIi8+DQoJCTx1aXRleHQgbmFtZT0iTk9URk9VTkQiIHZhbHVlPSLkvZXjgoLopovjgaTjgYvjgorjgb7jgZvjgpMiLz4NCgkJPHVpdGV4dCBuYW1lPSJBVFRBQ0hNRU5UUyIgdmFsdWU9Iua3u+S7mCIvPg0KCQk8IS0tIHN1YnN0aXR1dGlvbjogJXAgPT0gY3VycmVudCBzcGVha2VyJ3MgdGl0bGUgLS0+DQoJCTx1aXRleHQgbmFtZT0iQklPV0lOX1RJVExFIiB2YWx1ZT0i57WM5q20IDogJXAiLz4NCgkJPHVpdGV4dCBuYW1lPSJCSU9CVE5fVElUTEUiIHZhbHVlPSLntYzmrbQiLz4NCgkJPHVpdGV4dCBuYW1lPSJESVZJREVSQlROX1RJVExFIiB2YWx1ZT0ifCIvPg0KCQk8dWl0ZXh0IG5hbWU9IkNPTlRBQ1RCVE5fVElUTEUiIHZhbHVlPSLjgYrllY/jgYTlkIjjgo/jgZsiLz4NCgkJPHVpdGV4dCBuYW1lPSJUQUJfUVVJWiIgdmFsdWU9IuOCr+OCpOOCuiIvPg0KCQk8dWl0ZXh0IG5hbWU9IlRBQl9PVVRMSU5FIiB2YWx1ZT0i44Ki44Km44OI44Op44Kk44OzIi8+DQoJCTx1aXRleHQgbmFtZT0iVEFCX1RIVU1CIiB2YWx1ZT0i44K144Og44ON44O844OrIi8+DQoJCTx1aXRleHQgbmFtZT0iVEFCX05PVEVTIiB2YWx1ZT0i44OO44O844OIIi8+DQoJCTx1aXRleHQgbmFtZT0iVEFCX1NFQVJDSCIgdmFsdWU9IuaknOe0oiIvPg0KCQk8dWl0ZXh0IG5hbWU9IlNMSURFX0hFQURJTkciIHZhbHVlPSLjgrnjg6njgqTjg4njgr/jgqTjg4jjg6siLz4NCgkJPHVpdGV4dCBuYW1lPSJEVVJBVElPTl9IRUFESU5HIiB2YWx1ZT0i6ZW344GVIi8+DQoJCTx1aXRleHQgbmFtZT0iU0VBUkNIX0hFQURJTkciIHZhbHVlPSLmpJzntKLjgZnjgovjg4bjgq3jgrnjg4ggOiAiLz4NCgkJPHVpdGV4dCBuYW1lPSJUSFVNQl9IRUFESU5HIiB2YWx1ZT0i44K544Op44Kk44OJIi8+DQoJCTx1aXRleHQgbmFtZT0iVEhVTUJfSU5GTyIgdmFsdWU9IuOCueODqeOCpOODieOCv+OCpOODiOODqyAvIOmVt+OBlSIvPg0KCQk8dWl0ZXh0IG5hbWU9IkFUVEFDSE5BTUVfSEVBRElORyIgdmFsdWU9IuODleOCoeOCpOODq+WQjSIvPg0KCQk8dWl0ZXh0IG5hbWU9IkFUVEFDSFNJWkVfSEVBRElORyIgdmFsdWU9IuOCteOCpOOCuiIvPg0KCQk8dWl0ZXh0IG5hbWU9IlNMSURFX05PVEVTIiB2YWx1ZT0i44K544Op44Kk44OJ44OO44O844OIIi8+DQoJCTwhLS1xdWl6IHBvZCBhbmQgbWVzc2FnZSBib3ggdGV4dHMtLT4NCgkJPHVpdGV4dCBuYW1lPSJRVUlaUE9EX1FVSVpfQVRURU1QVCIgdmFsdWU9IuOCr+OCpOOCuuippuihjOWbnuaVsCA6ICIvPg0KCQk8dWl0ZXh0IG5hbWU9IlFVSVpQT0RfUVVJWl9BVFRFTVBUX1ZBTFVFIiB2YWx1ZT0iJW4gLyAldCIvPg0KCQk8dWl0ZXh0IG5hbWU9IlFVSVpQT0RfUVVJWl9TQ09SRSIgdmFsdWU9IuOCueOCs+OCoiA6ICIvPg0KCQk8dWl0ZXh0IG5hbWU9IlFVSVpQT0RfUVVJWl9QQVNTU0NPUkUiIHZhbHVlPSLlkIjmoLzngrkgOiIvPg0KCQk8dWl0ZXh0IG5hbWU9IlFVSVpQT0RfUVVJWl9NQVhTQ09SRSIgdmFsdWU9IuacgOmrmOW+l+eCuSA6ICIvPg0KCQk8dWl0ZXh0IG5hbWU9IlFVSVpQT0RfUVVFU0FUTVBUX1NUUiIgdmFsdWU9IuippuihjOWbnuaVsCA6ICVuIC8gJXQiLz4NCgkJPHVpdGV4dCBuYW1lPSJRVUlaUE9EX1FVRVNUWVBFX1NUUiIgdmFsdWU9IuOCv+OCpOODlyA6ICVzIi8+DQoJCTx1aXRleHQgbmFtZT0iUVVJWlBPRF9RVUVTVFlQRV9HUkQiIHZhbHVlPSLoqZXkvqEiLz4NCgkJPHVpdGV4dCBuYW1lPSJRVUlaUE9EX1FVRVNUWVBFX1NWWSIgdmFsdWU9IuOCouODs+OCseODvOODiCIvPg0KCQk8dWl0ZXh0IG5hbWU9IlFVSVpQT0RfUVVJWkFUTVBUX0lORiIgdmFsdWU9IueEoeWItumZkCIvPg0KCQk8dWl0ZXh0IG5hbWU9IlFVSVpQT0RfUVVFU0FUTVBUX0lORiIgdmFsdWU9IueEoeWItumZkCIvPg0KCQk8dWl0ZXh0IG5hbWU9IldBUk5JTkdNU0dfWUVTU1RSSU5HIiB2YWx1ZT0i44Gv44GEIi8+DQoJCTx1aXRleHQgbmFtZT0iV0FSTklOR01TR19OT1NUUklORyIgdmFsdWU9IuOBhOOBhOOBiCIvPg0KCQk8dWl0ZXh0IG5hbWU9IldBUk5JTkdNU0dfVElUTEVTVFJJTkciIHZhbHVlPSLjgq/jgqTjgrrjga7jg4rjg5PjgrLjg7zjgrfjg6fjg7PjgavplqLjgZnjgovorablkYoiLz4NCgkJPHVpdGV4dCBuYW1lPSJXQVJOSU5HTVNHX01TR1NUUklORyIgdmFsdWU9IuOBk+OBruOCr+OCpOOCuuOBq+OBr+OAgeOBvuOBoOino+etlOOBl+OBpuOBhOOBquOBhOizquWVj+OBjOOBguOCiuOBvuOBmeOAgiYjeEE7JiN4QTsg44Kv44Kk44K644KS57WC5LqG44GZ44KL44Gr44Gv44CB44CM44Gv44GE44CN44KS44Kv44Oq44OD44Kv44GX44G+44GZ44CC44Kv44Kk44K644KS57aa6KGM44GZ44KL44Gr44Gv44CB44CM44GE44GE44GI44CN44KS44Kv44Oq44OD44Kv44GX44G+44GZ44CCIi8+DQoJCTx1aXRleHQgbmFtZT0iSU5GT1JNQVRJT05fSDI2NF9GTEFTSFBMQVlFUiIgdmFsdWU9IuOBiuS9v+OBhOOBruOCs+ODs+ODlOODpeODvOOCv+OBq+ePvuWcqOOCpOODs+OCueODiOODvOODq+OBleOCjOOBpuOBhOOCiyBGbGFzaCBQbGF5ZXIg44Gu44OQ44O844K444On44Oz44Gv44CB44GT44Gu44OT44OH44Kq44KS44K144Od44O844OI44GX44Gm44GE44G+44Gb44KT44CC5pyA5paw44GuIEZsYXNoIFBsYXllciDjgpLjg4Djgqbjg7Pjg63jg7zjg4njgZnjgovjgavjga/jgIHjg5Pjg4fjgqrpoJjln5/jgpLjgq/jg6rjg4Pjgq/jgZfjgabjgY/jgaDjgZXjgYT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44K144Kk44OJ44OQ44O844KS5Y+C5Yqg6ICF44Gr6KaL44Gb44KLIi8+DQoJCTx1aXRleHQgbmFtZT0iTVVURSIgdmFsdWU9IuODn+ODpeODvOODiCIvPg0KCQk8dWl0ZXh0IG5hbWU9IkRPQ1dSQVBfVElUTEUiIHZhbHVlPSJQcmVzZW50ZXIg5re75LuY44OV44Kh44Kk44OrIi8+DQoJCTx1aXRleHQgbmFtZT0iRE9DV1JBUF9NU0ciIHZhbHVlPSLjg57jgqTjgrPjg7Pjg5Tjg6Xjg7zjgr/jgavkv53lrZgiLz4NCgkJPHVpdGV4dCBuYW1lPSJET0NXUkFQX1BST01QVCIgdmFsdWU9IuOCr+ODquODg+OCr+OBl+OBpuODgOOCpuODs+ODreODvOODiSIvPg0KCTwvbGFuZ3VhZ2U+DQoJPGxhbmd1YWdlIGlkPSJrbyI+DQoJCTwhLS0gZm9ybWF0IGZvciB1aWZvbnQgdmFsdWUgaXMgImZvbnQsc2l6ZSxpc2JvbGQsaXNpdGFsaWMsaXNzaGFkb3dlZCIgLS0+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DQoJCTx1aWZvbnQgbmFtZT0iRk9OVF9FTEFQU0VEVElNRSIgdmFsdWU9IlZlcmRhbmEsMTEsdHJ1ZSxmYWxzZSxmYWxzZSIvPg0KCQk8dWlmb250IG5hbWU9IkZPTlRfVVRJTFNNRU5VIiB2YWx1ZT0iVmVyZGFuYSw5LHRydWUsZmFsc2UsZmFsc2UiLz4NCgkJPHVpZm9udCBuYW1lPSJGT05UX1RBQlMiIHZhbHVlPSJWZXJkYW5hLDExLGZhbHNlLGZhbHNlLGZhbHNlIi8+DQoJCTx1aWZvbnQgbmFtZT0iRk9OVF9QUkVTRU5UQVRJT05OQU1FIiB2YWx1ZT0iVmVyZGFuYSwxNSxmYWxzZSxmYWxzZSx0cnVlIi8+DQoJCTx1aWZvbnQgbmFtZT0iRk9OVF9QUkVTRU5URVJOQU1FIiB2YWx1ZT0iVmVyZGFuYSwxNSx0cnVlLGZhbHNlLHRydWUiLz4NCgkJPHVpZm9udCBuYW1lPSJGT05UX1BSRVNFTlRFUlRJVExFIiB2YWx1ZT0iVmVyZGFuYSwxMSxmYWxzZSxmYWxzZSx0cnVlIi8+DQoJCTx1aWZvbnQgbmFtZT0iRk9OVF9CSU9CVE4iIHZhbHVlPSJWZXJkYW5hLDEx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MTEsZmFsc2UsZmFsc2UsdHJ1ZSIvPg0KCQk8dWlmb250IG5hbWU9IkZPTlRfQklPV0lOIiB2YWx1ZT0iVmVyZGFuYSwxMSxmYWxzZSxmYWxzZSxmYWxzZSIvPg0KCQk8dWlmb250IG5hbWU9IkZPTlRfTElTVEhFQURJTkciIHZhbHVlPSJWZXJkYW5hLDExLGZhbHNlLGZhbHNlLGZhbHNlIi8+DQoJCTx1aWZvbnQgbmFtZT0iRk9OVF9XSU5USVRMRSIgdmFsdWU9IlZlcmRhbmEsMTE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7Iqs65287J2065OcICVuIi8+DQoJCTwhLS0gc3Vic3RpdHV0aW9uOiAlbiA9PSBzbGlkZSBudW1iZXIgLS0+DQoJCTwhLS0gc3Vic3RpdHV0aW9uOiAldCA9PSB0b3RhbCBzbGlkZSBjb3VudCAtLT4NCgkJPHVpdGV4dCBuYW1lPSJTQ1JVQkJBUlNUQVRVU19TTElERUlORk8iIHZhbHVlPSLsiqzrnbzsnbTrk5wgJW4gLyAldCB8ICIvPg0KCQk8dWl0ZXh0IG5hbWU9IlNDUlVCQkFSU1RBVFVTX1NUT1BQRUQiIHZhbHVlPSLspJHsp4DrkKgiLz4NCgkJPHVpdGV4dCBuYW1lPSJTQ1JVQkJBUlNUQVRVU19QTEFZSU5HIiB2YWx1ZT0i7J6s7IOdIi8+DQoJCTx1aXRleHQgbmFtZT0iU0NSVUJCQVJTVEFUVVNfTk9BVURJTyIgdmFsdWU9IuyYpOuUlOyYpCDsl4bsnYwiLz4NCgkJPHVpdGV4dCBuYW1lPSJTQ1JVQkJBUlNUQVRVU19WSURQTEFZSU5HIiB2YWx1ZT0i67mE65SU7JikIOyerOyDnSDspJEiLz4NCgkJPHVpdGV4dCBuYW1lPSJTQ1JVQkJBUlNUQVRVU19MT0FESU5HIiB2YWx1ZT0i66Gc65SpIi8+DQoJCTx1aXRleHQgbmFtZT0iU0NSVUJCQVJTVEFUVVNfQlVGRkVSSU5HIiB2YWx1ZT0i67KE7Y2866eBIi8+DQoJCTx1aXRleHQgbmFtZT0iU0NSVUJCQVJTVEFUVVNfUVVFU1RJT04iIHZhbHVlPSLsp4jrrLjsl5Ag64u17ZWY6riwIi8+DQoJCTx1aXRleHQgbmFtZT0iU0NSVUJCQVJTVEFUVVNfUkVWSUVXUVVJWiIgdmFsdWU9IuyniOusuCDri6Tsi5zrs7TquLAiLz4NCgkJPCEtLSBzdWJzdGl0dXRpb246ICVtID09IG1pbnV0ZXMgcmVtYWluaW5nIC0tPg0KCQk8IS0tIHN1YnN0aXR1dGlvbjogJXMgPT0gc2Vjb25kcyByZW1haW5pbmcgLS0+DQoJCTx1aXRleHQgbmFtZT0iRUxBUFNFRCIgdmFsdWU9IiVt67aEICVz7LSIIOuCqOydjCIvPg0KCQk8dWl0ZXh0IG5hbWU9Ik5PVEZPVU5EIiB2YWx1ZT0i7JeG7J2MIi8+DQoJCTx1aXRleHQgbmFtZT0iQVRUQUNITUVOVFMiIHZhbHVlPSLssqjrtoAg7YyM7J28Ii8+DQoJCTwhLS0gc3Vic3RpdHV0aW9uOiAlcCA9PSBjdXJyZW50IHNwZWFrZXIncyB0aXRsZSAtLT4NCgkJPHVpdGV4dCBuYW1lPSJCSU9XSU5fVElUTEUiIHZhbHVlPSLqsr3roKUg7IaM6rCcOiAlcCIvPg0KCQk8dWl0ZXh0IG5hbWU9IkJJT0JUTl9USVRMRSIgdmFsdWU9IuqyveugpSDshozqsJwiLz4NCgkJPHVpdGV4dCBuYW1lPSJESVZJREVSQlROX1RJVExFIiB2YWx1ZT0ifCIvPg0KCQk8dWl0ZXh0IG5hbWU9IkNPTlRBQ1RCVE5fVElUTEUiIHZhbHVlPSLsl7Drnb3sspgiLz4NCgkJPHVpdGV4dCBuYW1lPSJUQUJfUVVJWiIgdmFsdWU9Iu2AtOymiCIvPg0KCQk8dWl0ZXh0IG5hbWU9IlRBQl9PVVRMSU5FIiB2YWx1ZT0i6rCc7JqUIi8+DQoJCTx1aXRleHQgbmFtZT0iVEFCX1RIVU1CIiB2YWx1ZT0i7LaV7IaM7YyQIi8+DQoJCTx1aXRleHQgbmFtZT0iVEFCX05PVEVTIiB2YWx1ZT0i64W47Yq4Ii8+DQoJCTx1aXRleHQgbmFtZT0iVEFCX1NFQVJDSCIgdmFsdWU9IuqygOyDiSIvPg0KCQk8dWl0ZXh0IG5hbWU9IlNMSURFX0hFQURJTkciIHZhbHVlPSLsiqzrnbzsnbTrk5wg7KCc66qpIi8+DQoJCTx1aXRleHQgbmFtZT0iRFVSQVRJT05fSEVBRElORyIgdmFsdWU9IuyerOyDneyLnOqwhCIvPg0KCQk8dWl0ZXh0IG5hbWU9IlNFQVJDSF9IRUFESU5HIiB2YWx1ZT0i7YWN7Iqk7Yq4IOqygOyDiToiLz4NCgkJPHVpdGV4dCBuYW1lPSJUSFVNQl9IRUFESU5HIiB2YWx1ZT0i7Iqs65287J2065OcIi8+DQoJCTx1aXRleHQgbmFtZT0iVEhVTUJfSU5GTyIgdmFsdWU9IuygnOuqqS/snqzsg53si5zqsIQiLz4NCgkJPHVpdGV4dCBuYW1lPSJBVFRBQ0hOQU1FX0hFQURJTkciIHZhbHVlPSLtjIzsnbwg7J2066aEIi8+DQoJCTx1aXRleHQgbmFtZT0iQVRUQUNIU0laRV9IRUFESU5HIiB2YWx1ZT0i7YGs6riwIi8+DQoJCTx1aXRleHQgbmFtZT0iU0xJREVfTk9URVMiIHZhbHVlPSLsiqzrnbzsnbTrk5wg64W47Yq4Ii8+DQoJCTwhLS1xdWl6IHBvZCBhbmQgbWVzc2FnZSBib3ggdGV4dHMtLT4NCgkJPHVpdGV4dCBuYW1lPSJRVUlaUE9EX1FVSVpfQVRURU1QVCIgdmFsdWU9Iu2AtOymiCDsi5zrj4Qg7Zqf7IiYOiIvPg0KCQk8dWl0ZXh0IG5hbWU9IlFVSVpQT0RfUVVJWl9BVFRFTVBUX1ZBTFVFIiB2YWx1ZT0iJW4vJXQiLz4NCgkJPHVpdGV4dCBuYW1lPSJRVUlaUE9EX1FVSVpfU0NPUkUiIHZhbHVlPSLrk53soJA6Ii8+DQoJCTx1aXRleHQgbmFtZT0iUVVJWlBPRF9RVUlaX1BBU1NTQ09SRSIgdmFsdWU9Iu2GteqzvCDsoJDsiJg6Ii8+DQoJCTx1aXRleHQgbmFtZT0iUVVJWlBPRF9RVUlaX01BWFNDT1JFIiB2YWx1ZT0i7LWc6rOgIOygkOyImDoiLz4NCgkJPHVpdGV4dCBuYW1lPSJRVUlaUE9EX1FVRVNBVE1QVF9TVFIiIHZhbHVlPSLsi5zrj4Qg7Zqf7IiYOiAlbi8ldCIvPg0KCQk8dWl0ZXh0IG5hbWU9IlFVSVpQT0RfUVVFU1RZUEVfU1RSIiB2YWx1ZT0i7Jyg7ZiVOiAlcyIvPg0KCQk8dWl0ZXh0IG5hbWU9IlFVSVpQT0RfUVVFU1RZUEVfR1JEIiB2YWx1ZT0i7KCQ7IiYIOunpOq4sOq4sCDsmYTro4wiLz4NCgkJPHVpdGV4dCBuYW1lPSJRVUlaUE9EX1FVRVNUWVBFX1NWWSIgdmFsdWU9IuyEpOusuCDsobDsgqwiLz4NCgkJPHVpdGV4dCBuYW1lPSJRVUlaUE9EX1FVSVpBVE1QVF9JTkYiIHZhbHVlPSLrrLTtlZwiLz4NCgkJPHVpdGV4dCBuYW1lPSJRVUlaUE9EX1FVRVNBVE1QVF9JTkYiIHZhbHVlPSLrrLTtlZwiLz4NCgkJPHVpdGV4dCBuYW1lPSJXQVJOSU5HTVNHX1lFU1NUUklORyIgdmFsdWU9IuyYiCIvPg0KCQk8dWl0ZXh0IG5hbWU9IldBUk5JTkdNU0dfTk9TVFJJTkciIHZhbHVlPSLslYTri4jsmKQiLz4NCgkJPHVpdGV4dCBuYW1lPSJXQVJOSU5HTVNHX1RJVExFU1RSSU5HIiB2YWx1ZT0i7YC07KaIIOuCtOu5hOqyjOydtOyFmCDqsr3qs6AiLz4NCgkJPHVpdGV4dCBuYW1lPSJXQVJOSU5HTVNHX01TR1NUUklORyIgdmFsdWU9IuydtCDtgLTspojsl5DshJwg7Iuc64+E7ZWY7KeAIOyViuydgCDsp4jrrLjsnbQg7J6I7Iq164uI64ukLiYjeEE7JiN4QTvtgLTspojrpbwg7KKF66OM7ZWY66Ck66m0IFvsmIhd66W8IO2BtOumre2VmOqzoCwg7YC07KaI66W8IOqzhOyGje2VmOugpOuptCBb7JWE64uI7JikXeulvCDtgbTrpq3tlZjsi63si5zsmKQuIi8+DQoJCTx1aXRleHQgbmFtZT0iSU5GT1JNQVRJT05fSDI2NF9GTEFTSFBMQVlFUiIgdmFsdWU9IuyLnOyKpO2FnOyXkCDshKTsuZjrkJjslrQg7J6I64qUIO2YhOyerCDrsoTsoITsnZggRmxhc2ggUGxheWVy64qUIOydtCDruYTrlJTsmKTrpbwg7KeA7JuQ7ZWY7KeAIOyViuyKteuLiOuLpC4g7LWc7IugIEZsYXNoIFBsYXllcuulvCDri6TsmrTroZzrk5ztlZjroKTrqbQg67mE65SU7JikIOyYgeyXreydhCDtgbTrpq3tlZjsi63si5zsmKQ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uywuOyXrOyekOyXkOqyjCDshLjroZwg66eJ64yAIOuztOydtOq4sCIvPg0KCQk8dWl0ZXh0IG5hbWU9Ik1VVEUiIHZhbHVlPSLsnYzshozqsbAiLz4NCgkJPHVpdGV4dCBuYW1lPSJET0NXUkFQX1RJVExFIiB2YWx1ZT0iUHJlc2VudGVyIO2MjOydvCDssqjrtoAiLz4NCgkJPHVpdGV4dCBuYW1lPSJET0NXUkFQX01TRyIgdmFsdWU9IuuCtCDsu7Ttk6jthLDsl5Ag7KCA7J6lIi8+DQoJCTx1aXRleHQgbmFtZT0iRE9DV1JBUF9QUk9NUFQiIHZhbHVlPSLtgbTrpq3tlZjsl6wg64uk7Jq066Gc65OcIi8+DQoJPC9sYW5ndWFnZT4NCgk8bGFuZ3VhZ2UgaWQ9ImVz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DQoJCTwhLS0gc3Vic3RpdHV0aW9uOiAlbiA9PSBzbGlkZSBudW1iZXIgLS0+DQoJCTwhLS0gc3Vic3RpdHV0aW9uOiAldCA9PSB0b3RhbCBzbGlkZSBjb3VudCAtLT4NCgkJPHVpdGV4dCBuYW1lPSJTQ1JVQkJBUlNUQVRVU19TTElERUlORk8iIHZhbHVlPSJEaWFwb3NpdGl2YSAlbiAvICV0IHwgIi8+DQoJCTx1aXRleHQgbmFtZT0iU0NSVUJCQVJTVEFUVVNfU1RPUFBFRCIgdmFsdWU9IkRldGVuaWRhIi8+DQoJCTx1aXRleHQgbmFtZT0iU0NSVUJCQVJTVEFUVVNfUExBWUlORyIgdmFsdWU9IlJlcHJvZHVjaWVuZG8iLz4NCgkJPHVpdGV4dCBuYW1lPSJTQ1JVQkJBUlNUQVRVU19OT0FVRElPIiB2YWx1ZT0iU2luIHNvbmlkbyIvPg0KCQk8dWl0ZXh0IG5hbWU9IlNDUlVCQkFSU1RBVFVTX1ZJRFBMQVlJTkciIHZhbHVlPSJWw61kZW8gZW4gcmVwcm9kLiIvPg0KCQk8dWl0ZXh0IG5hbWU9IlNDUlVCQkFSU1RBVFVTX0xPQURJTkciIHZhbHVlPSJDYXJnYW5kbyIvPg0KCQk8dWl0ZXh0IG5hbWU9IlNDUlVCQkFSU1RBVFVTX0JVRkZFUklORyIgdmFsdWU9IkFsbWFjZW5hbmRvIGVuIGLDumZlciIvPg0KCQk8dWl0ZXh0IG5hbWU9IlNDUlVCQkFSU1RBVFVTX1FVRVNUSU9OIiB2YWx1ZT0iQ29udGVzdGFyIHByZWd1bnRhIi8+DQoJCTx1aXRleHQgbmFtZT0iU0NSVUJCQVJTVEFUVVNfUkVWSUVXUVVJWiIgdmFsdWU9IlJldmlzYW5kbyBwcnVlYmEiLz4NCgkJPCEtLSBzdWJzdGl0dXRpb246ICVtID09IG1pbnV0ZXMgcmVtYWluaW5nIC0tPg0KCQk8IS0tIHN1YnN0aXR1dGlvbjogJXMgPT0gc2Vjb25kcyByZW1haW5pbmcgLS0+DQoJCTx1aXRleHQgbmFtZT0iRUxBUFNFRCIgdmFsdWU9IiVtIG1pbnV0b3MgJXMgc2VndW5kb3MgcmVzdGFudGVzIi8+DQoJCTx1aXRleHQgbmFtZT0iTk9URk9VTkQiIHZhbHVlPSJObyBzZSBoYSBlbmNvbnRyYWRvIG5hZGEiLz4NCgkJPHVpdGV4dCBuYW1lPSJBVFRBQ0hNRU5UUyIgdmFsdWU9IkFyY2hpdm9zIGFkanVudG9zIi8+DQoJCTwhLS0gc3Vic3RpdHV0aW9uOiAlcCA9PSBjdXJyZW50IHNwZWFrZXIncyB0aXRsZSAtLT4NCgkJPHVpdGV4dCBuYW1lPSJCSU9XSU5fVElUTEUiIHZhbHVlPSJCaW9ncmFmw61hOiAlcCIvPg0KCQk8dWl0ZXh0IG5hbWU9IkJJT0JUTl9USVRMRSIgdmFsdWU9IkJpb2dyYWbDrWEiLz4NCgkJPHVpdGV4dCBuYW1lPSJESVZJREVSQlROX1RJVExFIiB2YWx1ZT0ifCIvPg0KCQk8dWl0ZXh0IG5hbWU9IkNPTlRBQ1RCVE5fVElUTEUiIHZhbHVlPSJDb250YWN0byIvPg0KCQk8dWl0ZXh0IG5hbWU9IlRBQl9RVUlaIiB2YWx1ZT0iUHJ1ZWJhIi8+DQoJCTx1aXRleHQgbmFtZT0iVEFCX09VVExJTkUiIHZhbHVlPSJDb250b3JubyIvPg0KCQk8dWl0ZXh0IG5hbWU9IlRBQl9USFVNQiIgdmFsdWU9Ik1pbmlhdC4iLz4NCgkJPHVpdGV4dCBuYW1lPSJUQUJfTk9URVMiIHZhbHVlPSJOb3RhcyIvPg0KCQk8dWl0ZXh0IG5hbWU9IlRBQl9TRUFSQ0giIHZhbHVlPSJCdXNjYXIiLz4NCgkJPHVpdGV4dCBuYW1lPSJTTElERV9IRUFESU5HIiB2YWx1ZT0iVMOtdHVsbyBkZSBkaWFwb3NpdGl2YSIvPg0KCQk8dWl0ZXh0IG5hbWU9IkRVUkFUSU9OX0hFQURJTkciIHZhbHVlPSJEdXJhYy4iLz4NCgkJPHVpdGV4dCBuYW1lPSJTRUFSQ0hfSEVBRElORyIgdmFsdWU9IkJ1c2NhciB0ZXh0bzoiLz4NCgkJPHVpdGV4dCBuYW1lPSJUSFVNQl9IRUFESU5HIiB2YWx1ZT0iRGlhcG9zaXRpdmEiLz4NCgkJPHVpdGV4dCBuYW1lPSJUSFVNQl9JTkZPIiB2YWx1ZT0iRHVyLi9Uw610LiBkaWFwLiIvPg0KCQk8dWl0ZXh0IG5hbWU9IkFUVEFDSE5BTUVfSEVBRElORyIgdmFsdWU9Ik5vbWJyZSBkZSBhcmNoaXZvIi8+DQoJCTx1aXRleHQgbmFtZT0iQVRUQUNIU0laRV9IRUFESU5HIiB2YWx1ZT0iVGFtYcOxbyIvPg0KCQk8dWl0ZXh0IG5hbWU9IlNMSURFX05PVEVTIiB2YWx1ZT0iTm90YXMgZGUgZGlhcG9zaXRpdmEiLz4NCgkJPCEtLXF1aXogcG9kIGFuZCBtZXNzYWdlIGJveCB0ZXh0cy0tPg0KCQk8dWl0ZXh0IG5hbWU9IlFVSVpQT0RfUVVJWl9BVFRFTVBUIiB2YWx1ZT0iSW50ZW50byBkZSBwcnVlYmE6Ii8+DQoJCTx1aXRleHQgbmFtZT0iUVVJWlBPRF9RVUlaX0FUVEVNUFRfVkFMVUUiIHZhbHVlPSIlbiBkZSAldCIvPg0KCQk8dWl0ZXh0IG5hbWU9IlFVSVpQT0RfUVVJWl9TQ09SRSIgdmFsdWU9IlB1bnR1YWNpw7NuOiIvPg0KCQk8dWl0ZXh0IG5hbWU9IlFVSVpQT0RfUVVJWl9QQVNTU0NPUkUiIHZhbHVlPSJQdW50dWFjacOzbiBwYXJhIGFwcm9iYXI6Ii8+DQoJCTx1aXRleHQgbmFtZT0iUVVJWlBPRF9RVUlaX01BWFNDT1JFIiB2YWx1ZT0iUHVudHVhY2nDs24gbcOheGltYToiLz4NCgkJPHVpdGV4dCBuYW1lPSJRVUlaUE9EX1FVRVNBVE1QVF9TVFIiIHZhbHVlPSJJbnRlbnRvczogJW4gZGUgJXQiLz4NCgkJPHVpdGV4dCBuYW1lPSJRVUlaUE9EX1FVRVNUWVBFX1NUUiIgdmFsdWU9IlRpcG86ICVzIi8+DQoJCTx1aXRleHQgbmFtZT0iUVVJWlBPRF9RVUVTVFlQRV9HUkQiIHZhbHVlPSJDb24gcHVudHVhY2nDs24iLz4NCgkJPHVpdGV4dCBuYW1lPSJRVUlaUE9EX1FVRVNUWVBFX1NWWSIgdmFsdWU9IkVuY3Vlc3RhIi8+DQoJCTx1aXRleHQgbmFtZT0iUVVJWlBPRF9RVUlaQVRNUFRfSU5GIiB2YWx1ZT0iSW5maW5pdG8iLz4NCgkJPHVpdGV4dCBuYW1lPSJRVUlaUE9EX1FVRVNBVE1QVF9JTkYiIHZhbHVlPSJJbmZpbml0byIvPg0KCQk8dWl0ZXh0IG5hbWU9IldBUk5JTkdNU0dfWUVTU1RSSU5HIiB2YWx1ZT0iU8OtIi8+DQoJCTx1aXRleHQgbmFtZT0iV0FSTklOR01TR19OT1NUUklORyIgdmFsdWU9Ik5vIi8+DQoJCTx1aXRleHQgbmFtZT0iV0FSTklOR01TR19USVRMRVNUUklORyIgdmFsdWU9IkF2aXNvIGRlIG5hdmVnYWNpw7NuIGRlIHBydWViYSIvPg0KCQk8dWl0ZXh0IG5hbWU9IldBUk5JTkdNU0dfTVNHU1RSSU5HIiB2YWx1ZT0iSGF5IHByZWd1bnRhcyBzaW4gaW50ZW50b3MgZW4gZXN0YSBwcnVlYmEuJiN4QTsmI3hBO1BhcmEgc2FsaXIgZGUgbGEgcHJ1ZWJhLCBoYWdhIGNsaWMgZW4gU8OtLiBQYXJhIGNvbnRpbnVhciwgaGFnYSBjbGljIGVuIE5vLiIvPg0KCQk8dWl0ZXh0IG5hbWU9IklORk9STUFUSU9OX0gyNjRfRkxBU0hQTEFZRVIiIHZhbHVlPSJMYSB2ZXJzacOzbiBhY3R1YWwgZGUgRmxhc2ggUGxheWVyIGluc3RhbGFkYSBlbiBlbCBvcmRlbmFkb3Igbm8gZXMgY29tcGF0aWJsZSBjb24gZXN0ZSB2w61kZW8uIEhhZ2EgY2xpYyBlbiBlbCDDoXJlYSBkZSB2w61kZW8gcGFyYSBkZXNjYXJnYXIgbGEgw7psdGltYSB2ZXJzacOzbiBkZSBGbGFzaCBQbGF5ZXIuIi8+DQoJCTwhLS0gc3Vic3RpdHV0aW9uOiAlcCA9PSBwcmVzZW50YXRpb24gdGl0bGUgLS0+DQoJCTwhLS0gc3Vic3RpdHV0aW9uOiAlcyA9PSBzbGlkZSB0aXRsZSAtLT4NCgkJPCEtLSBzdWJzdGl0dXRpb246ICVuID09IHNsaWRlIG51bWJlciAtLT4NCgkJPHVpdGV4dCBuYW1lPSJCT09LTUFSSyIgdmFsdWU9IkFkb2JlIFByZXNlbnRlcjogJXAiLz4NCgkJPCEtLSBzdWJzdGl0dXRpb246ICVwID09IHByZXNlbnRhdGlvbiB0aXRsZSAtLT4NCgkJPCEtLSBzdWJzdGl0dXRpb246ICVzID09IHNsaWRlIHRpdGxlIC0tPg0KCQk8IS0tIHN1YnN0aXR1dGlvbjogJW4gPT0gc2xpZGUgbnVtYmVyIC0tPg0KCQk8dWl0ZXh0IG5hbWU9IkJPT0tNQVJLU0xJREUiIHZhbHVlPSJBZG9iZSBQcmVzZW50ZXI6ICVwICVzIi8+DQoJCTx1aXRleHQgbmFtZT0iU0hPV1NJREVCQVIiIHZhbHVlPSJNb3N0cmFyIGJhcnJhIGxhdGVyYWwgYSBsb3MgcGFydGljaXBhbnRlcyIvPg0KCQk8dWl0ZXh0IG5hbWU9Ik1VVEUiIHZhbHVlPSJTaWxlbmNpYXIiLz4NCgkJPHVpdGV4dCBuYW1lPSJET0NXUkFQX1RJVExFIiB2YWx1ZT0iQXJjaGl2byBhZGp1bnRvIGRlIFByZXNlbnRlciIvPg0KCQk8dWl0ZXh0IG5hbWU9IkRPQ1dSQVBfTVNHIiB2YWx1ZT0iR3VhcmRhciBlbiBNaSBQQyIvPg0KCQk8dWl0ZXh0IG5hbWU9IkRPQ1dSQVBfUFJPTVBUIiB2YWx1ZT0iSGFnYSBjbGljIGVuIERlc2NhcmdhciIvPg0KCTwvbGFuZ3VhZ2U+DQoJPGxhbmd1YWdlIGlkPSJwdC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TbGlkZSAlbiIvPg0KCQk8IS0tIHN1YnN0aXR1dGlvbjogJW4gPT0gc2xpZGUgbnVtYmVyIC0tPg0KCQk8IS0tIHN1YnN0aXR1dGlvbjogJXQgPT0gdG90YWwgc2xpZGUgY291bnQgLS0+DQoJCTx1aXRleHQgbmFtZT0iU0NSVUJCQVJTVEFUVVNfU0xJREVJTkZPIiB2YWx1ZT0iU2xpZGUgJW4gLyAldCB8ICIvPg0KCQk8dWl0ZXh0IG5hbWU9IlNDUlVCQkFSU1RBVFVTX1NUT1BQRUQiIHZhbHVlPSJQYXJhZG8iLz4NCgkJPHVpdGV4dCBuYW1lPSJTQ1JVQkJBUlNUQVRVU19QTEFZSU5HIiB2YWx1ZT0iUmVwcm9kdXppbmRvIi8+DQoJCTx1aXRleHQgbmFtZT0iU0NSVUJCQVJTVEFUVVNfTk9BVURJTyIgdmFsdWU9IlNlbSDDoXVkaW8iLz4NCgkJPHVpdGV4dCBuYW1lPSJTQ1JVQkJBUlNUQVRVU19WSURQTEFZSU5HIiB2YWx1ZT0iVsOtZGVvIGVtIHJlcHJvZHXDp8OjbyIvPg0KCQk8dWl0ZXh0IG5hbWU9IlNDUlVCQkFSU1RBVFVTX0xPQURJTkciIHZhbHVlPSJDYXJyZWdhbmRvIi8+DQoJCTx1aXRleHQgbmFtZT0iU0NSVUJCQVJTVEFUVVNfQlVGRkVSSU5HIiB2YWx1ZT0iQXJtYXplbmFuZG8gZW0gYnVmZmVyIi8+DQoJCTx1aXRleHQgbmFtZT0iU0NSVUJCQVJTVEFUVVNfUVVFU1RJT04iIHZhbHVlPSJSZXNwb25kZXIgcGVyZ3VudGEiLz4NCgkJPHVpdGV4dCBuYW1lPSJTQ1JVQkJBUlNUQVRVU19SRVZJRVdRVUlaIiB2YWx1ZT0iUmV2aXNhbmRvIHF1ZXN0aW9uw6FyaW8iLz4NCgkJPCEtLSBzdWJzdGl0dXRpb246ICVtID09IG1pbnV0ZXMgcmVtYWluaW5nIC0tPg0KCQk8IS0tIHN1YnN0aXR1dGlvbjogJXMgPT0gc2Vjb25kcyByZW1haW5pbmcgLS0+DQoJCTx1aXRleHQgbmFtZT0iRUxBUFNFRCIgdmFsdWU9IiVtIG1pbnV0b3MgJXMgc2VndW5kb3MgcmVzdGFudGVzIi8+DQoJCTx1aXRleHQgbmFtZT0iTk9URk9VTkQiIHZhbHVlPSJOYWRhIGVuY29udHJhZG8iLz4NCgkJPHVpdGV4dCBuYW1lPSJBVFRBQ0hNRU5UUyIgdmFsdWU9IkFuZXhvcy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kNvbnRhdG8iLz4NCgkJPHVpdGV4dCBuYW1lPSJUQUJfUVVJWiIgdmFsdWU9IlF1ZXN0LiIvPg0KCQk8dWl0ZXh0IG5hbWU9IlRBQl9PVVRMSU5FIiB2YWx1ZT0iRXNxdWVtYSIvPg0KCQk8dWl0ZXh0IG5hbWU9IlRBQl9USFVNQiIgdmFsdWU9Ik1pbmkiLz4NCgkJPHVpdGV4dCBuYW1lPSJUQUJfTk9URVMiIHZhbHVlPSJOb3RhcyIvPg0KCQk8dWl0ZXh0IG5hbWU9IlRBQl9TRUFSQ0giIHZhbHVlPSJCdXNjYSIvPg0KCQk8dWl0ZXh0IG5hbWU9IlNMSURFX0hFQURJTkciIHZhbHVlPSJUw610dWxvIGRvIHNsaWRlIi8+DQoJCTx1aXRleHQgbmFtZT0iRFVSQVRJT05fSEVBRElORyIgdmFsdWU9IkR1cmHDp8OjbyIvPg0KCQk8dWl0ZXh0IG5hbWU9IlNFQVJDSF9IRUFESU5HIiB2YWx1ZT0iUHJvY3VyYXIgdGV4dG86Ii8+DQoJCTx1aXRleHQgbmFtZT0iVEhVTUJfSEVBRElORyIgdmFsdWU9IlNsaWRlIi8+DQoJCTx1aXRleHQgbmFtZT0iVEhVTUJfSU5GTyIgdmFsdWU9IlTDrXR1bG8vRHVyYcOnw6NvIGRvIHNsaWRlIi8+DQoJCTx1aXRleHQgbmFtZT0iQVRUQUNITkFNRV9IRUFESU5HIiB2YWx1ZT0iTm9tZSBkbyBhcnF1aXZvIi8+DQoJCTx1aXRleHQgbmFtZT0iQVRUQUNIU0laRV9IRUFESU5HIiB2YWx1ZT0iVGFtYW5obyIvPg0KCQk8dWl0ZXh0IG5hbWU9IlNMSURFX05PVEVTIiB2YWx1ZT0iQW5vdGHDp8O1ZXMgZG8gc2xpZGUiLz4NCgkJPCEtLXF1aXogcG9kIGFuZCBtZXNzYWdlIGJveCB0ZXh0cy0tPg0KCQk8dWl0ZXh0IG5hbWU9IlFVSVpQT0RfUVVJWl9BVFRFTVBUIiB2YWx1ZT0iVGVudGF0aXZhIG5vIHF1ZXN0aW9uw6FyaW86Ii8+DQoJCTx1aXRleHQgbmFtZT0iUVVJWlBPRF9RVUlaX0FUVEVNUFRfVkFMVUUiIHZhbHVlPSIlbiBkZSAldCIvPg0KCQk8dWl0ZXh0IG5hbWU9IlFVSVpQT0RfUVVJWl9TQ09SRSIgdmFsdWU9IlBvbnR1YcOnw6NvOiIvPg0KCQk8dWl0ZXh0IG5hbWU9IlFVSVpQT0RfUVVJWl9QQVNTU0NPUkUiIHZhbHVlPSJQb250dWHDp8OjbyBkZSBhcHJvdmHDp8OjbzoiLz4NCgkJPHVpdGV4dCBuYW1lPSJRVUlaUE9EX1FVSVpfTUFYU0NPUkUiIHZhbHVlPSJQb250dWHDp8OjbyBtw6F4aW1hOiIvPg0KCQk8dWl0ZXh0IG5hbWU9IlFVSVpQT0RfUVVFU0FUTVBUX1NUUiIgdmFsdWU9IlRlbnRhdGl2YTogJW4gZGUgJXQiLz4NCgkJPHVpdGV4dCBuYW1lPSJRVUlaUE9EX1FVRVNUWVBFX1NUUiIgdmFsdWU9IlRpcG86ICVzIi8+DQoJCTx1aXRleHQgbmFtZT0iUVVJWlBPRF9RVUVTVFlQRV9HUkQiIHZhbHVlPSJDbGFzc2lmaWNhdMOzcmlhIi8+DQoJCTx1aXRleHQgbmFtZT0iUVVJWlBPRF9RVUVTVFlQRV9TVlkiIHZhbHVlPSJQZXNxdWlzYSIvPg0KCQk8dWl0ZXh0IG5hbWU9IlFVSVpQT0RfUVVJWkFUTVBUX0lORiIgdmFsdWU9IkluZmluaXRvIi8+DQoJCTx1aXRleHQgbmFtZT0iUVVJWlBPRF9RVUVTQVRNUFRfSU5GIiB2YWx1ZT0iSW5maW5pdG8iLz4NCgkJPHVpdGV4dCBuYW1lPSJXQVJOSU5HTVNHX1lFU1NUUklORyIgdmFsdWU9IlNpbSIvPg0KCQk8dWl0ZXh0IG5hbWU9IldBUk5JTkdNU0dfTk9TVFJJTkciIHZhbHVlPSJOw6NvIi8+DQoJCTx1aXRleHQgbmFtZT0iV0FSTklOR01TR19USVRMRVNUUklORyIgdmFsdWU9IkFsZXJ0YSBkZSBuYXZlZ2HDp8OjbyBkbyBxdWVzdGlvbsOhcmlvIi8+DQoJCTx1aXRleHQgbmFtZT0iV0FSTklOR01TR19NU0dTVFJJTkciIHZhbHVlPSJFeGlzdGVtIHBlcmd1bnRhcyBxdWUgbsOjbyBmb3JhbSByZXNwb25kaWRhcyBuZXN0ZSBxdWVzdGlvbsOhcmlvLiYjeEE7JiN4QTtDbGlxdWUgZW0gU2ltIHBhcmEgc2FpciBkbyBxdWVzdGlvbsOhcmlvIG91IGVtIE7Do28gc2UgcXVpc2VyIGNvbnRpbnVhci4iLz4NCgkJPHVpdGV4dCBuYW1lPSJJTkZPUk1BVElPTl9IMjY0X0ZMQVNIUExBWUVSIiB2YWx1ZT0iQSB2ZXJzw6NvIGF0dWFsIGRvIEZsYXNoIFBsYXllciBpbnN0YWxhZGEgbm8gY29tcHV0YWRvciBuw6NvIG9mZXJlY2Ugc3Vwb3J0ZSBhIGVzc2UgdsOtZGVvLiBDbGlxdWUgbmEgw6FyZWEgZG8gdsOtZGVvIHBhcmEgYmFpeGFyIGEgdmVyc8OjbyBtYWlzIHJlY2VudGUgZG8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Nb3N0cmFyIGJhcnJhIGxhdGVyYWwgYW8gcGFydGljaXBhbnRlcyIvPg0KCQk8dWl0ZXh0IG5hbWU9Ik1VVEUiIHZhbHVlPSJNdWRvIi8+DQoJCTx1aXRleHQgbmFtZT0iRE9DV1JBUF9USVRMRSIgdmFsdWU9IkFuZXhvIGRlIGFycXVpdm8gZG8gUHJlc2VudGVyIi8+DQoJCTx1aXRleHQgbmFtZT0iRE9DV1JBUF9NU0ciIHZhbHVlPSJTYWx2YXIgZW0gTWV1IGNvbXB1dGFkb3IiLz4NCgkJPHVpdGV4dCBuYW1lPSJET0NXUkFQX1BST01QVCIgdmFsdWU9IkNsaXF1ZSBwYXJhIGJhaXhhciIvPg0KCTwvbGFuZ3VhZ2U+DQoJPGxhbmd1YWdlIGlkPSJpdC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EaWFwb3NpdGl2YSAlbiIvPg0KCQk8IS0tIHN1YnN0aXR1dGlvbjogJW4gPT0gc2xpZGUgbnVtYmVyIC0tPg0KCQk8IS0tIHN1YnN0aXR1dGlvbjogJXQgPT0gdG90YWwgc2xpZGUgY291bnQgLS0+DQoJCTx1aXRleHQgbmFtZT0iU0NSVUJCQVJTVEFUVVNfU0xJREVJTkZPIiB2YWx1ZT0iRGlhcG9zaXRpdmEgJW4gLyAldCB8ICIvPg0KCQk8dWl0ZXh0IG5hbWU9IlNDUlVCQkFSU1RBVFVTX1NUT1BQRUQiIHZhbHVlPSJJbnRlcnJvdHRvIi8+DQoJCTx1aXRleHQgbmFtZT0iU0NSVUJCQVJTVEFUVVNfUExBWUlORyIgdmFsdWU9IlJpcHJvZHV6aW9uZSIvPg0KCQk8dWl0ZXh0IG5hbWU9IlNDUlVCQkFSU1RBVFVTX05PQVVESU8iIHZhbHVlPSJBdWRpbyBpbmF0dC4iLz4NCgkJPHVpdGV4dCBuYW1lPSJTQ1JVQkJBUlNUQVRVU19WSURQTEFZSU5HIiB2YWx1ZT0iVmlkZW8gaW4gcmlwcm9kdXppb25lIi8+DQoJCTx1aXRleHQgbmFtZT0iU0NSVUJCQVJTVEFUVVNfTE9BRElORyIgdmFsdWU9IkNhcmljYW1lbnRvIi8+DQoJCTx1aXRleHQgbmFtZT0iU0NSVUJCQVJTVEFUVVNfQlVGRkVSSU5HIiB2YWx1ZT0iQnVmZmVyaW5nIi8+DQoJCTx1aXRleHQgbmFtZT0iU0NSVUJCQVJTVEFUVVNfUVVFU1RJT04iIHZhbHVlPSJSaXNwb25kaSBhIGRvbWFuZGEiLz4NCgkJPHVpdGV4dCBuYW1lPSJTQ1JVQkJBUlNUQVRVU19SRVZJRVdRVUlaIiB2YWx1ZT0iUmV2aXNpb25lIGRlbCBxdWl6Ii8+DQoJCTwhLS0gc3Vic3RpdHV0aW9uOiAlbSA9PSBtaW51dGVzIHJlbWFpbmluZyAtLT4NCgkJPCEtLSBzdWJzdGl0dXRpb246ICVzID09IHNlY29uZHMgcmVtYWluaW5nIC0tPg0KCQk8dWl0ZXh0IG5hbWU9IkVMQVBTRUQiIHZhbHVlPSIlbSBNaW51dGkgJXMgU2Vjb25kaSByaW1hbmVudGkiLz4NCgkJPHVpdGV4dCBuYW1lPSJOT1RGT1VORCIgdmFsdWU9Ik5lc3N1biBlbGVtZW50byB0cm92YXRvIi8+DQoJCTx1aXRleHQgbmFtZT0iQVRUQUNITUVOVFMiIHZhbHVlPSJBbGxlZ2F0aS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kNvbnQuIi8+DQoJCTx1aXRleHQgbmFtZT0iVEFCX1FVSVoiIHZhbHVlPSJRdWl6Ii8+DQoJCTx1aXRleHQgbmFtZT0iVEFCX09VVExJTkUiIHZhbHVlPSJTdHJ1dHR1cmEiLz4NCgkJPHVpdGV4dCBuYW1lPSJUQUJfVEhVTUIiIHZhbHVlPSJNaW5pYXR1cmUiLz4NCgkJPHVpdGV4dCBuYW1lPSJUQUJfTk9URVMiIHZhbHVlPSJOb3RlIi8+DQoJCTx1aXRleHQgbmFtZT0iVEFCX1NFQVJDSCIgdmFsdWU9IkNlcmNhIi8+DQoJCTx1aXRleHQgbmFtZT0iU0xJREVfSEVBRElORyIgdmFsdWU9IlRpdG9sbyBkaWFwb3NpdGl2YSIvPg0KCQk8dWl0ZXh0IG5hbWU9IkRVUkFUSU9OX0hFQURJTkciIHZhbHVlPSJEdXJhdGEiLz4NCgkJPHVpdGV4dCBuYW1lPSJTRUFSQ0hfSEVBRElORyIgdmFsdWU9IkNlcmNhIHRlc3RvOiIvPg0KCQk8dWl0ZXh0IG5hbWU9IlRIVU1CX0hFQURJTkciIHZhbHVlPSJEaWFwb3NpdGl2YSIvPg0KCQk8dWl0ZXh0IG5hbWU9IlRIVU1CX0lORk8iIHZhbHVlPSJUaXRvbG8vVGVtcG8iLz4NCgkJPHVpdGV4dCBuYW1lPSJBVFRBQ0hOQU1FX0hFQURJTkciIHZhbHVlPSJOb21lIGZpbGUiLz4NCgkJPHVpdGV4dCBuYW1lPSJBVFRBQ0hTSVpFX0hFQURJTkciIHZhbHVlPSJEaW1lbnNpb25lIi8+DQoJCTx1aXRleHQgbmFtZT0iU0xJREVfTk9URVMiIHZhbHVlPSJOb3RlIGRpYXBvc2l0aXZhIi8+DQoJCTwhLS1xdWl6IHBvZCBhbmQgbWVzc2FnZSBib3ggdGV4dHMtLT4NCgkJPHVpdGV4dCBuYW1lPSJRVUlaUE9EX1FVSVpfQVRURU1QVCIgdmFsdWU9IlRlbnRhdGl2byBxdWl6OiIvPg0KCQk8dWl0ZXh0IG5hbWU9IlFVSVpQT0RfUVVJWl9BVFRFTVBUX1ZBTFVFIiB2YWx1ZT0iJW4gZGkgJXQiLz4NCgkJPHVpdGV4dCBuYW1lPSJRVUlaUE9EX1FVSVpfU0NPUkUiIHZhbHVlPSJQdW50ZWdnaW86Ii8+DQoJCTx1aXRleHQgbmFtZT0iUVVJWlBPRF9RVUlaX1BBU1NTQ09SRSIgdmFsdWU9IlB1bnRlZ2dpbyBtaW5pbW86Ii8+DQoJCTx1aXRleHQgbmFtZT0iUVVJWlBPRF9RVUlaX01BWFNDT1JFIiB2YWx1ZT0iUHVudGVnZ2lvIG1hc3NpbW86Ii8+DQoJCTx1aXRleHQgbmFtZT0iUVVJWlBPRF9RVUVTQVRNUFRfU1RSIiB2YWx1ZT0iVGVudGF0aXZvOiAlbiBkaSAldCIvPg0KCQk8dWl0ZXh0IG5hbWU9IlFVSVpQT0RfUVVFU1RZUEVfU1RSIiB2YWx1ZT0iVGlwbzogJXMiLz4NCgkJPHVpdGV4dCBuYW1lPSJRVUlaUE9EX1FVRVNUWVBFX0dSRCIgdmFsdWU9IkNvbiB2YWx1dGF6aW9uZSIvPg0KCQk8dWl0ZXh0IG5hbWU9IlFVSVpQT0RfUVVFU1RZUEVfU1ZZIiB2YWx1ZT0iSW5kYWdpbmUiLz4NCgkJPHVpdGV4dCBuYW1lPSJRVUlaUE9EX1FVSVpBVE1QVF9JTkYiIHZhbHVlPSJJbmZpbml0aSIvPg0KCQk8dWl0ZXh0IG5hbWU9IlFVSVpQT0RfUVVFU0FUTVBUX0lORiIgdmFsdWU9IkluZmluaXRpIi8+DQoJCTx1aXRleHQgbmFtZT0iV0FSTklOR01TR19ZRVNTVFJJTkciIHZhbHVlPSJTw6wiLz4NCgkJPHVpdGV4dCBuYW1lPSJXQVJOSU5HTVNHX05PU1RSSU5HIiB2YWx1ZT0iTm8iLz4NCgkJPHVpdGV4dCBuYW1lPSJXQVJOSU5HTVNHX1RJVExFU1RSSU5HIiB2YWx1ZT0iQXZ2ZXJ0ZW56YSBuYXZpZ2F6aW9uZSBxdWl6Ii8+DQoJCTx1aXRleHQgbmFtZT0iV0FSTklOR01TR19NU0dTVFJJTkciIHZhbHVlPSJPY2NvcnJlIGFuY29yYSByaXNwb25kZXJlIGFkIGFsY3VuZSBkb21hbmRlIGRlbCBxdWl6LiYjeEE7JiN4QTtTZSBmYXRlIGNsaWMgc3UgU8OsLCB1c2NpcmV0ZSBkYWwgcXVpei4gRmF0ZSBjbGljIHN1IE5vIHBlciBjb250aW51YXJlIGlsIHF1aXouIi8+DQoJCTx1aXRleHQgbmFtZT0iSU5GT1JNQVRJT05fSDI2NF9GTEFTSFBMQVlFUiIgdmFsdWU9IkxhIHZlcnNpb25lIGRpIEZsYXNoIFBsYXllciBhdHR1YWxtZW50ZSBpbnN0YWxsYXRhIG5vbiBzdXBwb3J0YSBxdWVzdG8gdmlkZW8uIEZhdGUgY2xpYyBzdWxsJ2FyZWEgZGVsIHZpZGVvIHBlciBzY2FyaWNhcmUgbCd1bHRpbWEgdmVyc2lvbmUgZGk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Nb3N0cmEgYmFycmEgbGF0ZXJhbGUgYWkgcGFydGVjaXBhbnRpIi8+DQoJCTx1aXRleHQgbmFtZT0iTVVURSIgdmFsdWU9IkRpc2F0dGl2YSBhdWRpbyIvPg0KCQk8dWl0ZXh0IG5hbWU9IkRPQ1dSQVBfVElUTEUiIHZhbHVlPSJBbGxlZ2F0byBmaWxlIFByZXNlbnRlciIvPg0KCQk8dWl0ZXh0IG5hbWU9IkRPQ1dSQVBfTVNHIiB2YWx1ZT0iU2FsdmEgaW4gUmlzb3JzZSBkZWwgY29tcHV0ZXIiLz4NCgkJPHVpdGV4dCBuYW1lPSJET0NXUkFQX1BST01QVCIgdmFsdWU9IkNsaWMgcGVyIHNjYXJpY2FyZSIvPg0KCTwvbGFuZ3VhZ2U+DQoJPGxhbmd1YWdlIGlkPSJubC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EaWEgJW4iLz4NCgkJPCEtLSBzdWJzdGl0dXRpb246ICVuID09IHNsaWRlIG51bWJlciAtLT4NCgkJPCEtLSBzdWJzdGl0dXRpb246ICV0ID09IHRvdGFsIHNsaWRlIGNvdW50IC0tPg0KCQk8dWl0ZXh0IG5hbWU9IlNDUlVCQkFSU1RBVFVTX1NMSURFSU5GTyIgdmFsdWU9IkRpYSAlbiAvICV0IHwgIi8+DQoJCTx1aXRleHQgbmFtZT0iU0NSVUJCQVJTVEFUVVNfU1RPUFBFRCIgdmFsdWU9Ikdlc3RvcHQiLz4NCgkJPHVpdGV4dCBuYW1lPSJTQ1JVQkJBUlNUQVRVU19QTEFZSU5HIiB2YWx1ZT0iQWZzcGVsZW4iLz4NCgkJPHVpdGV4dCBuYW1lPSJTQ1JVQkJBUlNUQVRVU19OT0FVRElPIiB2YWx1ZT0iR2VlbiBhdWRpbyIvPg0KCQk8dWl0ZXh0IG5hbWU9IlNDUlVCQkFSU1RBVFVTX1ZJRFBMQVlJTkciIHZhbHVlPSJWaWRlbyBhZnNwZWxlbiIvPg0KCQk8dWl0ZXh0IG5hbWU9IlNDUlVCQkFSU1RBVFVTX0xPQURJTkciIHZhbHVlPSJMYWRlbiIvPg0KCQk8dWl0ZXh0IG5hbWU9IlNDUlVCQkFSU1RBVFVTX0JVRkZFUklORyIgdmFsdWU9IkJ1ZmZlcmVuIi8+DQoJCTx1aXRleHQgbmFtZT0iU0NSVUJCQVJTVEFUVVNfUVVFU1RJT04iIHZhbHVlPSJWcmFhZyBtZXQgYW50d29vcmQiLz4NCgkJPHVpdGV4dCBuYW1lPSJTQ1JVQkJBUlNUQVRVU19SRVZJRVdRVUlaIiB2YWx1ZT0iUXVpeiBjb250cm9sZXJlbiIvPg0KCQk8IS0tIHN1YnN0aXR1dGlvbjogJW0gPT0gbWludXRlcyByZW1haW5pbmcgLS0+DQoJCTwhLS0gc3Vic3RpdHV0aW9uOiAlcyA9PSBzZWNvbmRzIHJlbWFpbmluZyAtLT4NCgkJPHVpdGV4dCBuYW1lPSJFTEFQU0VEIiB2YWx1ZT0iRXIgcmVzdGVyZW4gJW0gbWludXRlbiAlcyBzZWNvbmRlbiIvPg0KCQk8dWl0ZXh0IG5hbWU9Ik5PVEZPVU5EIiB2YWx1ZT0iTmlldHMgZ2V2b25kZW4iLz4NCgkJPHVpdGV4dCBuYW1lPSJBVFRBQ0hNRU5UUyIgdmFsdWU9IkJpamxhZ2VuIi8+DQoJCTwhLS0gc3Vic3RpdHV0aW9uOiAlcCA9PSBjdXJyZW50IHNwZWFrZXIncyB0aXRsZSAtLT4NCgkJPHVpdGV4dCBuYW1lPSJCSU9XSU5fVElUTEUiIHZhbHVlPSJCaW9ncmFmaWU6ICVwIi8+DQoJCTx1aXRleHQgbmFtZT0iQklPQlROX1RJVExFIiB2YWx1ZT0iQmlvZ3JhZmllIi8+DQoJCTx1aXRleHQgbmFtZT0iRElWSURFUkJUTl9USVRMRSIgdmFsdWU9InwiLz4NCgkJPHVpdGV4dCBuYW1lPSJDT05UQUNUQlROX1RJVExFIiB2YWx1ZT0iQ29udGFjdCIvPg0KCQk8dWl0ZXh0IG5hbWU9IlRBQl9RVUlaIiB2YWx1ZT0iUXVpeiIvPg0KCQk8dWl0ZXh0IG5hbWU9IlRBQl9PVVRMSU5FIiB2YWx1ZT0iT3ZlcnppY2h0Ii8+DQoJCTx1aXRleHQgbmFtZT0iVEFCX1RIVU1CIiB2YWx1ZT0iTWluaWF0dXVyIi8+DQoJCTx1aXRleHQgbmFtZT0iVEFCX05PVEVTIiB2YWx1ZT0iTm90aXRpZXMiLz4NCgkJPHVpdGV4dCBuYW1lPSJUQUJfU0VBUkNIIiB2YWx1ZT0iWm9la2VuIi8+DQoJCTx1aXRleHQgbmFtZT0iU0xJREVfSEVBRElORyIgdmFsdWU9IlRpdGVsIHZhbiBkaWEiLz4NCgkJPHVpdGV4dCBuYW1lPSJEVVJBVElPTl9IRUFESU5HIiB2YWx1ZT0iRHV1ciIvPg0KCQk8dWl0ZXh0IG5hbWU9IlNFQVJDSF9IRUFESU5HIiB2YWx1ZT0iWm9la2VuIG5hYXIgdGVrc3Q6Ii8+DQoJCTx1aXRleHQgbmFtZT0iVEhVTUJfSEVBRElORyIgdmFsdWU9IkRpYSIvPg0KCQk8dWl0ZXh0IG5hbWU9IlRIVU1CX0lORk8iIHZhbHVlPSJUaXRlbC9kdXVyIHZhbiBkaWEiLz4NCgkJPHVpdGV4dCBuYW1lPSJBVFRBQ0hOQU1FX0hFQURJTkciIHZhbHVlPSJCZXN0YW5kc25hYW0iLz4NCgkJPHVpdGV4dCBuYW1lPSJBVFRBQ0hTSVpFX0hFQURJTkciIHZhbHVlPSJHcm9vdHRlIi8+DQoJCTx1aXRleHQgbmFtZT0iU0xJREVfTk9URVMiIHZhbHVlPSJEaWFub3RpdGllcyIvPg0KCQk8IS0tcXVpeiBwb2QgYW5kIG1lc3NhZ2UgYm94IHRleHRzLS0+DQoJCTx1aXRleHQgbmFtZT0iUVVJWlBPRF9RVUlaX0FUVEVNUFQiIHZhbHVlPSJRdWl6cG9naW5nOiIvPg0KCQk8dWl0ZXh0IG5hbWU9IlFVSVpQT0RfUVVJWl9BVFRFTVBUX1ZBTFVFIiB2YWx1ZT0iJW4gdmFuICV0Ii8+DQoJCTx1aXRleHQgbmFtZT0iUVVJWlBPRF9RVUlaX1NDT1JFIiB2YWx1ZT0iQmVoYWFsZGUgc2NvcmU6Ii8+DQoJCTx1aXRleHQgbmFtZT0iUVVJWlBPRF9RVUlaX1BBU1NTQ09SRSIgdmFsdWU9IlZvbGRvZW5kZSBzY29yZToiLz4NCgkJPHVpdGV4dCBuYW1lPSJRVUlaUE9EX1FVSVpfTUFYU0NPUkUiIHZhbHVlPSJNYXhpbWFhbCBoYWFsYmFyZSBzY29yZToiLz4NCgkJPHVpdGV4dCBuYW1lPSJRVUlaUE9EX1FVRVNBVE1QVF9TVFIiIHZhbHVlPSJQb2dpbmc6ICVuIHZhbiAldCIvPg0KCQk8dWl0ZXh0IG5hbWU9IlFVSVpQT0RfUVVFU1RZUEVfU1RSIiB2YWx1ZT0iVHlwZTogJXMiLz4NCgkJPHVpdGV4dCBuYW1lPSJRVUlaUE9EX1FVRVNUWVBFX0dSRCIgdmFsdWU9IlRlbHQgdm9vciBzY29yZSIvPg0KCQk8dWl0ZXh0IG5hbWU9IlFVSVpQT0RfUVVFU1RZUEVfU1ZZIiB2YWx1ZT0iRW5xdcOqdGUiLz4NCgkJPHVpdGV4dCBuYW1lPSJRVUlaUE9EX1FVSVpBVE1QVF9JTkYiIHZhbHVlPSJPbmJlcGVya3QiLz4NCgkJPHVpdGV4dCBuYW1lPSJRVUlaUE9EX1FVRVNBVE1QVF9JTkYiIHZhbHVlPSJPbmJlcGVya3QiLz4NCgkJPHVpdGV4dCBuYW1lPSJXQVJOSU5HTVNHX1lFU1NUUklORyIgdmFsdWU9IkphIi8+DQoJCTx1aXRleHQgbmFtZT0iV0FSTklOR01TR19OT1NUUklORyIgdmFsdWU9Ik5lZSIvPg0KCQk8dWl0ZXh0IG5hbWU9IldBUk5JTkdNU0dfVElUTEVTVFJJTkciIHZhbHVlPSJXYWFyc2NodXdpbmcgbWV0IGJldHJla2tpbmcgdG90IHF1aXpuYXZpZ2F0aWUiLz4NCgkJPHVpdGV4dCBuYW1lPSJXQVJOSU5HTVNHX01TR1NUUklORyIgdmFsdWU9IlUgaGVidCBuaWV0IGFsbGUgdnJhZ2VuIGluIGRlemUgcXVpeiBiZWFudHdvb3JkLiYjeEE7JiN4QTtLbGlrIG9wIEphIG9tIGRlIHF1aXogYWYgdGUgc2x1aXRlbi4gS2xpayBvcCBOZWUgb20gZGUgcXVpeiB2b29ydCB0ZSB6ZXR0ZW4uIi8+DQoJCTx1aXRleHQgbmFtZT0iSU5GT1JNQVRJT05fSDI2NF9GTEFTSFBMQVlFUiIgdmFsdWU9IkRlemUgdmlkZW8gd29yZHQgbmlldCBvbmRlcnN0ZXVuZCBkb29yIGRlIHZlcnNpZSB2YW4gRmxhc2ggUGxheWVyIGRpZSBtb21lbnRlZWwgb3AgdXcgY29tcHV0ZXIgaXMgZ2XDr25zdGFsbGVlcmQuIEtsaWsgaW4gZGUgdmlkZW8gb20gZGUgbmlldXdzdGUgRmxhc2ggUGxheWVyIHRlIGRvd25sb2FkZW4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lppanBhbmVlbCBhYW4gZGVlbG5lbWVycyB3ZWVyZ2V2ZW4iLz4NCgkJPHVpdGV4dCBuYW1lPSJNVVRFIiB2YWx1ZT0iRGVtcGVuIi8+DQoJCTx1aXRleHQgbmFtZT0iRE9DV1JBUF9USVRMRSIgdmFsdWU9IlByZXNlbnRlci1iZXN0YW5kc2JpamxhZ2UiLz4NCgkJPHVpdGV4dCBuYW1lPSJET0NXUkFQX01TRyIgdmFsdWU9Ik9wc2xhYW4gaW4gRGV6ZSBjb21wdXRlciIvPg0KCQk8dWl0ZXh0IG5hbWU9IkRPQ1dSQVBfUFJPTVBUIiB2YWx1ZT0iS2xpayBvbSB0ZSBkb3dubG9hZGVuIi8+DQoJPC9sYW5ndWFnZT4NCgk8bGFuZ3VhZ2UgaWQ9ImNuIj4NCgkJPCEtLSBmb3JtYXQgZm9yIHVpZm9udCB2YWx1ZSBpcyAiZm9udCxzaXplLGlzYm9sZCxpc2l0YWxpYyxpc3NoYWRvd2VkIiAtLT4NCgkJPHVpZm9udCBuYW1lPSJGT05UX1FVSVpaSU5HIiB2YWx1ZT0i5a6L5L2TLTE4MDMwLDEwLGZhbHNlLGZhbHNlLGZhbHNlIi8+DQoJCTx1aWZvbnQgbmFtZT0iRk9OVF9TQ1JVQlNUQVRVUyIgdmFsdWU9IuWui+S9ky0xODAzMCwxMCx0cnVlLGZhbHNlLHRydWUiLz4NCgkJPHVpZm9udCBuYW1lPSJGT05UX1NDUlVCVElNRSIgdmFsdWU9IuWui+S9ky0xODAzMCwxMCxmYWxzZSxmYWxzZSx0cnVlIi8+DQoJCTx1aWZvbnQgbmFtZT0iRk9OVF9FTEFQU0VEVElNRSIgdmFsdWU9IuWui+S9ky0xODAzMCwxMCx0cnVlLGZhbHNlLHRydWUiLz4NCgkJPHVpZm9udCBuYW1lPSJGT05UX1VUSUxTTUVOVSIgdmFsdWU9IuWui+S9ky0xODAzMCwxMCx0cnVlLGZhbHNlLGZhbHNlIi8+DQoJCTx1aWZvbnQgbmFtZT0iRk9OVF9UQUJTIiB2YWx1ZT0i5a6L5L2TLTE4MDMwLDE0LHRydWUsZmFsc2UsdHJ1ZSIvPg0KCQk8dWlmb250IG5hbWU9IkZPTlRfUFJFU0VOVEFUSU9OTkFNRSIgdmFsdWU9IuWui+S9ky0xODAzMCwxNCxmYWxzZSxmYWxzZSx0cnVlIi8+DQoJCTx1aWZvbnQgbmFtZT0iRk9OVF9QUkVTRU5URVJOQU1FIiB2YWx1ZT0i5a6L5L2TLTE4MDMwLDE0LHRydWUsZmFsc2UsdHJ1ZSIvPg0KCQk8dWlmb250IG5hbWU9IkZPTlRfUFJFU0VOVEVSVElUTEUiIHZhbHVlPSLlrovkvZMtMTgwMzAsMTMsZmFsc2UsZmFsc2UsdHJ1ZSIvPg0KCQk8dWlmb250IG5hbWU9IkZPTlRfQklPQlROIiB2YWx1ZT0i5a6L5L2TLTE4MDMwLDEwLGZhbHNlLGZhbHNlLHRydWUiLz4NCgkJPHVpZm9udCBuYW1lPSJGT05UX05PVEVTIiB2YWx1ZT0i5a6L5L2TLTE4MDMwLDEyLGZhbHNlLGZhbHNlLGZhbHNlIi8+DQoJCTx1aWZvbnQgbmFtZT0iRk9OVF9PVVRMSU5FIiB2YWx1ZT0i5a6L5L2TLTE4MDMwLDEyLGZhbHNlLGZhbHNlLHRydWUiLz4NCgkJPHVpZm9udCBuYW1lPSJGT05UX1NFQVJDSCIgdmFsdWU9IuWui+S9ky0xODAzMCwxMixmYWxzZSxmYWxzZSx0cnVlIi8+DQoJCTx1aWZvbnQgbmFtZT0iRk9OVF9USFVNQiIgdmFsdWU9IuWui+S9ky0xODAzMCwxMCxmYWxzZSxmYWxzZSx0cnVlIi8+DQoJCTx1aWZvbnQgbmFtZT0iRk9OVF9CSU9XSU4iIHZhbHVlPSLlrovkvZMtMTgwMzAsMTIsZmFsc2UsZmFsc2UsZmFsc2UiLz4NCgkJPHVpZm9udCBuYW1lPSJGT05UX0xJU1RIRUFESU5HIiB2YWx1ZT0i5a6L5L2TLTE4MDMwLDEwLGZhbHNlLGZhbHNlLGZhbHNlIi8+DQoJCTx1aWZvbnQgbmFtZT0iRk9OVF9XSU5USVRMRSIgdmFsdWU9IuWui+S9ky0xODAzMCwxMCxmYWxzZSxmYWxzZSx0cnVlIi8+DQoJCTx1aWZvbnQgbmFtZT0iRk9OVF9BVFRBQ0hNRU5UUyIgdmFsdWU9IuWui+S9ky0xODAzMCwxMixmYWxzZSxmYWxzZSx0cnVlIi8+DQoJCTwhLS1xdWl6IHBvZCBhbmQgbWVzc2FnZSBib3ggdGV4dCBmb250cy0tPg0KCQk8dWlmb250IG5hbWU9IkZPTlRfTVNHQk9YX1dJTlRJVExFIiB2YWx1ZT0i5a6L5L2TLTE4MDMwLDEyLHRydWUsZmFsc2UsdHJ1ZSIvPg0KCQk8dWlmb250IG5hbWU9IkZPTlRfTVNHQk9YX01TRyIgdmFsdWU9IuWui+S9ky0xODAzMCwxMixmYWxzZSxmYWxzZSx0cnVlIi8+DQoJCTx1aWZvbnQgbmFtZT0iRk9OVF9NU0dCT1hfT1BUSU9OUyIgdmFsdWU9IuWui+S9ky0xODAzMCwxMCx0cnVlLGZhbHNlLHRydWUiLz4NCgkJPHVpZm9udCBuYW1lPSJGT05UX1FVSVpQT0RfUVVJWl9USVRMRSIgdmFsdWU9IuWui+S9ky0xODAzMCwxMix0cnVlLGZhbHNlLHRydWUiLz4NCgkJPHVpZm9udCBuYW1lPSJGT05UX1FVSVpQT0RfUVVJWl9BVFRFTVBUIiB2YWx1ZT0i5a6L5L2TLTE4MDMwLDEwLGZhbHNlLGZhbHNlLHRydWUiLz4NCgkJPHVpZm9udCBuYW1lPSJGT05UX1FVSVpQT0RfUVVJWl9BVFRFTVBUX1ZBTFVFIiB2YWx1ZT0i5a6L5L2TLTE4MDMwLDEwLHRydWUsZmFsc2UsdHJ1ZSIvPg0KCQk8dWlmb250IG5hbWU9IkZPTlRfUVVJWlBPRF9RVUVTVElPTl9TQ09SRSIgdmFsdWU9IuWui+S9ky0xODAzMCwxMCxmYWxzZSxmYWxzZSx0cnVlIi8+DQoJCTx1aWZvbnQgbmFtZT0iRk9OVF9RVUlaUE9EX1FVRVNUSU9OX1NDT1JFX1ZBTFVFIiB2YWx1ZT0i5a6L5L2TLTE4MDMwLDEwLHRydWUsZmFsc2UsdHJ1ZSIvPg0KCQk8dWlmb250IG5hbWU9IkZPTlRfUVVJWlBPRF9RVUVTVElPTl9BVFRFTVBUIiB2YWx1ZT0i5a6L5L2TLTE4MDMwLDEwLGZhbHNlLGZhbHNlLHRydWUiLz4NCgkJPHVpZm9udCBuYW1lPSJGT05UX1FVSVpQT0RfUVVFU1RJT05fQVRURU1QVF9WQUxVRSIgdmFsdWU9IuWui+S9ky0xODAzMCwxMCx0cnVlLGZhbHNlLHRydWUiLz4NCgkJPHVpZm9udCBuYW1lPSJGT05UX1FVSVpQT0RfUVVFU1RJT05fVEFHIiB2YWx1ZT0i5a6L5L2TLTE4MDMwLDEyLHRydWUsZmFsc2UsdHJ1ZSIvPg0KCQk8dWlmb250IG5hbWU9IkZPTlRfUVVJWlBPRF9RVUlaX1FVRVNUSU9OX0NPVU5UIiB2YWx1ZT0i5a6L5L2TLTE4MDMwLDEwLGZhbHNlLGZhbHNlLHRydWUiLz4NCgkJPHVpZm9udCBuYW1lPSJGT05UX1FVSVpQT0RfUVVJWl9RVUVTVElPTl9DT1VOVF9WQUxVRSIgdmFsdWU9IuWui+S9ky0xODAzMCwxMCx0cnVlLGZhbHNlLHRydWUiLz4NCgkJPHVpZm9udCBuYW1lPSJGT05UX1FVSVpQT0RfUVVJWl9RVUVTVElPTl9BVFRFTVBURUQiIHZhbHVlPSLlrovkvZMtMTgwMzAsMTAsZmFsc2UsZmFsc2UsdHJ1ZSIvPg0KCQk8dWlmb250IG5hbWU9IkZPTlRfUVVJWlBPRF9RVUlaX1FVRVNUSU9OX0FUVEVNUFRFRF9WQUxVRSIgdmFsdWU9IuWui+S9ky0xODAzMCwxMCx0cnVlLGZhbHNlLHRydWUiLz4NCgkJPHVpZm9udCBuYW1lPSJGT05UX1FVSVpQT0RfUVVJWl9TQ09SRV9UQUciIHZhbHVlPSLlrovkvZMtMTgwMzAsMTIsdHJ1ZSxmYWxzZSx0cnVlIi8+DQoJCTx1aWZvbnQgbmFtZT0iRk9OVF9RVUlaUE9EX1FVSVpfU0NPUkUiIHZhbHVlPSLlrovkvZMtMTgwMzAsMTAsZmFsc2UsZmFsc2UsdHJ1ZSIvPg0KCQk8dWlmb250IG5hbWU9IkZPTlRfUVVJWlBPRF9RVUlaX1NDT1JFX1ZBTFVFIiB2YWx1ZT0i5a6L5L2TLTE4MDMwLDEwLHRydWUsZmFsc2UsdHJ1ZSIvPg0KCQk8dWlmb250IG5hbWU9IkZPTlRfUVVJWlBPRF9RVUlaX01BWFNDT1JFIiB2YWx1ZT0i5a6L5L2TLTE4MDMwLDEwLGZhbHNlLGZhbHNlLHRydWUiLz4NCgkJPHVpZm9udCBuYW1lPSJGT05UX1FVSVpQT0RfUVVJWl9NQVhTQ09SRV9WQUxVRSIgdmFsdWU9IuWui+S9ky0xODAzMCwxMCx0cnVlLGZhbHNlLHRydWUiLz4NCgkJPHVpZm9udCBuYW1lPSJGT05UX1FVSVpQT0RfUVVJWl9QQVNTU0NPUkUiIHZhbHVlPSLlrovkvZMtMTgwMzAsMTAsZmFsc2UsZmFsc2UsdHJ1ZSIvPg0KCQk8dWlmb250IG5hbWU9IkZPTlRfUVVJWlBPRF9RVUlaX1BBU1NTQ09SRV9WQUxVRSIgdmFsdWU9IuWui+S9ky0xODAzMCwxMCx0cnVlLGZhbHNlLHRydWUiLz4NCgkJPCEtLSB1aXRleHQgLS0+DQoJCTwhLS0gc3Vic3RpdHV0aW9uOiAlbiA9PSBzbGlkZSBudW1iZXIgLS0+DQoJCTx1aXRleHQgbmFtZT0iVU5OQU1FRFNMSURFVElUTEUiIHZhbHVlPSLlubvnga/niYcgJW4iLz4NCgkJPCEtLSBzdWJzdGl0dXRpb246ICVuID09IHNsaWRlIG51bWJlciAtLT4NCgkJPCEtLSBzdWJzdGl0dXRpb246ICV0ID09IHRvdGFsIHNsaWRlIGNvdW50IC0tPg0KCQk8dWl0ZXh0IG5hbWU9IlNDUlVCQkFSU1RBVFVTX1NMSURFSU5GTyIgdmFsdWU9IuW5u+eBr+eJhyAlbiAvICV0IHwgIi8+DQoJCTx1aXRleHQgbmFtZT0iU0NSVUJCQVJTVEFUVVNfU1RPUFBFRCIgdmFsdWU9IuW3suWBnOatoiIvPg0KCQk8dWl0ZXh0IG5hbWU9IlNDUlVCQkFSU1RBVFVTX1BMQVlJTkciIHZhbHVlPSLmraPlnKjmkq3mlL4iLz4NCgkJPHVpdGV4dCBuYW1lPSJTQ1JVQkJBUlNUQVRVU19OT0FVRElPIiB2YWx1ZT0i5peg6Z+z6aKRIi8+DQoJCTx1aXRleHQgbmFtZT0iU0NSVUJCQVJTVEFUVVNfVklEUExBWUlORyIgdmFsdWU9IuinhumikeaSreaUviIvPg0KCQk8dWl0ZXh0IG5hbWU9IlNDUlVCQkFSU1RBVFVTX0xPQURJTkciIHZhbHVlPSLmraPlnKjovb3lhaUiLz4NCgkJPHVpdGV4dCBuYW1lPSJTQ1JVQkJBUlNUQVRVU19CVUZGRVJJTkciIHZhbHVlPSLmraPlnKjov5vooYznvJPlhrLlpITnkIYiLz4NCgkJPHVpdGV4dCBuYW1lPSJTQ1JVQkJBUlNUQVRVU19RVUVTVElPTiIgdmFsdWU9IuWbnuetlOmXrumimCIvPg0KCQk8dWl0ZXh0IG5hbWU9IlNDUlVCQkFSU1RBVFVTX1JFVklFV1FVSVoiIHZhbHVlPSLmraPlnKjlrqHpmIXmtYvpqowiLz4NCgkJPCEtLSBzdWJzdGl0dXRpb246ICVtID09IG1pbnV0ZXMgcmVtYWluaW5nIC0tPg0KCQk8IS0tIHN1YnN0aXR1dGlvbjogJXMgPT0gc2Vjb25kcyByZW1haW5pbmcgLS0+DQoJCTx1aXRleHQgbmFtZT0iRUxBUFNFRCIgdmFsdWU9IuWJqeS9mSAlbSDliIbpkp8gJXMg56eSIi8+DQoJCTx1aXRleHQgbmFtZT0iTk9URk9VTkQiIHZhbHVlPSLmnKrmib7liLDku7vkvZXlhoXlrrkiLz4NCgkJPHVpdGV4dCBuYW1lPSJBVFRBQ0hNRU5UUyIgdmFsdWU9IumZhOS7tiIvPg0KCQk8IS0tIHN1YnN0aXR1dGlvbjogJXAgPT0gY3VycmVudCBzcGVha2VyJ3MgdGl0bGUgLS0+DQoJCTx1aXRleHQgbmFtZT0iQklPV0lOX1RJVExFIiB2YWx1ZT0i5Liq5Lq6566A5LuLOiAlcCIvPg0KCQk8dWl0ZXh0IG5hbWU9IkJJT0JUTl9USVRMRSIgdmFsdWU9IuS4quS6uueugOS7iyIvPg0KCQk8dWl0ZXh0IG5hbWU9IkRJVklERVJCVE5fVElUTEUiIHZhbHVlPSJ8Ii8+DQoJCTx1aXRleHQgbmFtZT0iQ09OVEFDVEJUTl9USVRMRSIgdmFsdWU9IuiBlOezu+aWueW8jyIvPg0KCQk8dWl0ZXh0IG5hbWU9IlRBQl9RVUlaIiB2YWx1ZT0i5rWL6aqMIi8+DQoJCTx1aXRleHQgbmFtZT0iVEFCX09VVExJTkUiIHZhbHVlPSLlpKfnurIiLz4NCgkJPHVpdGV4dCBuYW1lPSJUQUJfVEhVTUIiIHZhbHVlPSLnvKnnlaXlm74iLz4NCgkJPHVpdGV4dCBuYW1lPSJUQUJfTk9URVMiIHZhbHVlPSLlpIfms6giLz4NCgkJPHVpdGV4dCBuYW1lPSJUQUJfU0VBUkNIIiB2YWx1ZT0i5pCc57SiIi8+DQoJCTx1aXRleHQgbmFtZT0iU0xJREVfSEVBRElORyIgdmFsdWU9IuW5u+eBr+eJh+agh+mimCIvPg0KCQk8dWl0ZXh0IG5hbWU9IkRVUkFUSU9OX0hFQURJTkciIHZhbHVlPSLmjIHnu63ml7bpl7QiLz4NCgkJPHVpdGV4dCBuYW1lPSJTRUFSQ0hfSEVBRElORyIgdmFsdWU9IuaQnOe0ouaWh+acrDoiLz4NCgkJPHVpdGV4dCBuYW1lPSJUSFVNQl9IRUFESU5HIiB2YWx1ZT0i5bm754Gv54mHIi8+DQoJCTx1aXRleHQgbmFtZT0iVEhVTUJfSU5GTyIgdmFsdWU9IuW5u+eBr+eJh+agh+mimC/mjIHnu63ml7bpl7QiLz4NCgkJPHVpdGV4dCBuYW1lPSJBVFRBQ0hOQU1FX0hFQURJTkciIHZhbHVlPSLmlofku7blkI0iLz4NCgkJPHVpdGV4dCBuYW1lPSJBVFRBQ0hTSVpFX0hFQURJTkciIHZhbHVlPSLlpKflsI8iLz4NCgkJPHVpdGV4dCBuYW1lPSJTTElERV9OT1RFUyIgdmFsdWU9IuW5u+eBr+eJh+Wkh+azqCIvPg0KCQk8IS0tcXVpeiBwb2QgYW5kIG1lc3NhZ2UgYm94IHRleHRzLS0+DQoJCTx1aXRleHQgbmFtZT0iUVVJWlBPRF9RVUlaX0FUVEVNUFQiIHZhbHVlPSLmtYvpqozlsJ3or5XmrKHmlbA6Ii8+DQoJCTx1aXRleHQgbmFtZT0iUVVJWlBPRF9RVUlaX0FUVEVNUFRfVkFMVUUiIHZhbHVlPSLnrKwgJW4g5qyh77yM5YWxICV0IOasoSIvPg0KCQk8dWl0ZXh0IG5hbWU9IlFVSVpQT0RfUVVJWl9TQ09SRSIgdmFsdWU9IuW+l+WIhjoiLz4NCgkJPHVpdGV4dCBuYW1lPSJRVUlaUE9EX1FVSVpfUEFTU1NDT1JFIiB2YWx1ZT0i5Y+K5qC85YiG5pWwOiIvPg0KCQk8dWl0ZXh0IG5hbWU9IlFVSVpQT0RfUVVJWl9NQVhTQ09SRSIgdmFsdWU9IuacgOmrmOWIhuaVsDoiLz4NCgkJPHVpdGV4dCBuYW1lPSJRVUlaUE9EX1FVRVNBVE1QVF9TVFIiIHZhbHVlPSLlsJ3or5XmrKHmlbA6IOesrCAlbiDmrKHvvIzlhbEgJXQg5qyhIi8+DQoJCTx1aXRleHQgbmFtZT0iUVVJWlBPRF9RVUVTVFlQRV9TVFIiIHZhbHVlPSLnsbvlnos6ICVzIi8+DQoJCTx1aXRleHQgbmFtZT0iUVVJWlBPRF9RVUVTVFlQRV9HUkQiIHZhbHVlPSLor4TnuqciLz4NCgkJPHVpdGV4dCBuYW1lPSJRVUlaUE9EX1FVRVNUWVBFX1NWWSIgdmFsdWU9Iuiwg+afpSIvPg0KCQk8dWl0ZXh0IG5hbWU9IlFVSVpQT0RfUVVJWkFUTVBUX0lORiIgdmFsdWU9IuaXoOmZkCIvPg0KCQk8dWl0ZXh0IG5hbWU9IlFVSVpQT0RfUVVFU0FUTVBUX0lORiIgdmFsdWU9IuaXoOmZkCIvPg0KCQk8dWl0ZXh0IG5hbWU9IldBUk5JTkdNU0dfWUVTU1RSSU5HIiB2YWx1ZT0i5pivIi8+DQoJCTx1aXRleHQgbmFtZT0iV0FSTklOR01TR19OT1NUUklORyIgdmFsdWU9IuWQpiIvPg0KCQk8dWl0ZXh0IG5hbWU9IldBUk5JTkdNU0dfVElUTEVTVFJJTkciIHZhbHVlPSLmtYvpqozlr7zoiKrorablkYoiLz4NCgkJPHVpdGV4dCBuYW1lPSJXQVJOSU5HTVNHX01TR1NUUklORyIgdmFsdWU9IuatpOa1i+mqjOS4reacieacquWwneivleS9nOetlOeahOmXrumimOOAgiYjeEE7JiN4QTvljZXlh7vigJzmmK/igJ3pgIDlh7rmraTmtYvpqozjgILljZXlh7vigJzlkKbigJ3nu6fnu63mtYvpqozjgIIiLz4NCgkJPHVpdGV4dCBuYW1lPSJJTkZPUk1BVElPTl9IMjY0X0ZMQVNIUExBWUVSIiB2YWx1ZT0i5b2T5YmN5a6J6KOF5Zyo5oKo55qE6K6h566X5py65LiK55qEIEZsYXNoIFBsYXllciDniYjmnKzkuI3mlK/mjIHor6Xop4bpopHjgILljZXlh7vop4bpopHljLrln5/kuIvovb3mnIDmlrDniYjmnKznmoQgRmxhc2ggUGxheWVy44CC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uWQkeWPguWKoOiAheaYvuekuuaPkOimgeagjyIvPg0KCQk8dWl0ZXh0IG5hbWU9Ik1VVEUiIHZhbHVlPSLpnZnpn7MiLz4NCgkJPHVpdGV4dCBuYW1lPSJET0NXUkFQX1RJVExFIiB2YWx1ZT0iUHJlc2VudGVyIOaWh+S7tumZhOS7tiIvPg0KCQk8dWl0ZXh0IG5hbWU9IkRPQ1dSQVBfTVNHIiB2YWx1ZT0i5L+d5a2Y5Yiw5oiR55qE6K6h566X5py6Ii8+DQoJCTx1aXRleHQgbmFtZT0iRE9DV1JBUF9QUk9NUFQiIHZhbHVlPSLljZXlh7vku6XkuIvovb0iLz4NCgk8L2xhbmd1YWdlPg0KCTxsYW5ndWFnZSBpZD0idH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U2xheXQgJW4iLz4NCgkJPCEtLSBzdWJzdGl0dXRpb246ICVuID09IHNsaWRlIG51bWJlciAtLT4NCgkJPCEtLSBzdWJzdGl0dXRpb246ICV0ID09IHRvdGFsIHNsaWRlIGNvdW50IC0tPg0KCQk8dWl0ZXh0IG5hbWU9IlNDUlVCQkFSU1RBVFVTX1NMSURFSU5GTyIgdmFsdWU9IlNsYXl0ICVuIC8gJXQgfCAiLz4NCgkJPHVpdGV4dCBuYW1lPSJTQ1JVQkJBUlNUQVRVU19TVE9QUEVEIiB2YWx1ZT0iRHVyZHVydWxkdSIvPg0KCQk8dWl0ZXh0IG5hbWU9IlNDUlVCQkFSU1RBVFVTX1BMQVlJTkciIHZhbHVlPSJPeW5hdMSxbMSxeW9yIi8+DQoJCTx1aXRleHQgbmFtZT0iU0NSVUJCQVJTVEFUVVNfTk9BVURJTyIgdmFsdWU9IlNlcyBZb2siLz4NCgkJPHVpdGV4dCBuYW1lPSJTQ1JVQkJBUlNUQVRVU19WSURQTEFZSU5HIiB2YWx1ZT0iVmlkZW8gT3luYXTEsWzEsXlvciIvPg0KCQk8dWl0ZXh0IG5hbWU9IlNDUlVCQkFSU1RBVFVTX0xPQURJTkciIHZhbHVlPSJZw7xrbGVuaXlvciIvPg0KCQk8dWl0ZXh0IG5hbWU9IlNDUlVCQkFSU1RBVFVTX0JVRkZFUklORyIgdmFsdWU9IkFyYWJlbGxlxJ9lIEFsxLFuxLF5b3IiLz4NCgkJPHVpdGV4dCBuYW1lPSJTQ1JVQkJBUlNUQVRVU19RVUVTVElPTiIgdmFsdWU9IlNvcnV5dSBZYW7EsXRsYSIvPg0KCQk8dWl0ZXh0IG5hbWU9IlNDUlVCQkFSU1RBVFVTX1JFVklFV1FVSVoiIHZhbHVlPSJTxLFuYXYgxLBuY2VsZW5peW9yIi8+DQoJCTwhLS0gc3Vic3RpdHV0aW9uOiAlbSA9PSBtaW51dGVzIHJlbWFpbmluZyAtLT4NCgkJPCEtLSBzdWJzdGl0dXRpb246ICVzID09IHNlY29uZHMgcmVtYWluaW5nIC0tPg0KCQk8dWl0ZXh0IG5hbWU9IkVMQVBTRUQiIHZhbHVlPSIlbSBEYWtpa2EgJXMgU2FuaXllIEthbGTEsSIvPg0KCQk8dWl0ZXh0IG5hbWU9Ik5PVEZPVU5EIiB2YWx1ZT0iSGVyaGFuZ2kgQmlyIMWeZXkgQnVsdW5tYWTEsSIvPg0KCQk8dWl0ZXh0IG5hbWU9IkFUVEFDSE1FTlRTIiB2YWx1ZT0iRWtsZXI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LEsHJ0aWJhdCIvPg0KCQk8dWl0ZXh0IG5hbWU9IlRBQl9RVUlaIiB2YWx1ZT0iU8SxbmF2Ii8+DQoJCTx1aXRleHQgbmFtZT0iVEFCX09VVExJTkUiIHZhbHVlPSJBbmEgSGF0Ii8+DQoJCTx1aXRleHQgbmFtZT0iVEFCX1RIVU1CIiB2YWx1ZT0iUmVzaW0iLz4NCgkJPHVpdGV4dCBuYW1lPSJUQUJfTk9URVMiIHZhbHVlPSJOb3RsYXIiLz4NCgkJPHVpdGV4dCBuYW1lPSJUQUJfU0VBUkNIIiB2YWx1ZT0iQXJhIi8+DQoJCTx1aXRleHQgbmFtZT0iU0xJREVfSEVBRElORyIgdmFsdWU9IlNsYXl0IEJhxZ9sxLHEn8SxIi8+DQoJCTx1aXRleHQgbmFtZT0iRFVSQVRJT05fSEVBRElORyIgdmFsdWU9IlPDvHJlIi8+DQoJCTx1aXRleHQgbmFtZT0iU0VBUkNIX0hFQURJTkciIHZhbHVlPSJNZXRuaSBhcmE6Ii8+DQoJCTx1aXRleHQgbmFtZT0iVEhVTUJfSEVBRElORyIgdmFsdWU9IlNsYXl0Ii8+DQoJCTx1aXRleHQgbmFtZT0iVEhVTUJfSU5GTyIgdmFsdWU9IlNsYXl0IEJhxZ9sxLHEn8SxL1PDvHJlc2kiLz4NCgkJPHVpdGV4dCBuYW1lPSJBVFRBQ0hOQU1FX0hFQURJTkciIHZhbHVlPSJEb3N5YSBBZMSxIi8+DQoJCTx1aXRleHQgbmFtZT0iQVRUQUNIU0laRV9IRUFESU5HIiB2YWx1ZT0iQm95dXQiLz4NCgkJPHVpdGV4dCBuYW1lPSJTTElERV9OT1RFUyIgdmFsdWU9IlNsYXl0IE5vdGxhcsSxIi8+DQoJCTwhLS1xdWl6IHBvZCBhbmQgbWVzc2FnZSBib3ggdGV4dHMtLT4NCgkJPHVpdGV4dCBuYW1lPSJRVUlaUE9EX1FVSVpfQVRURU1QVCIgdmFsdWU9IlPEsW5hdiBEZW5lbWVzaToiLz4NCgkJPHVpdGV4dCBuYW1lPSJRVUlaUE9EX1FVSVpfQVRURU1QVF9WQUxVRSIgdmFsdWU9IiVuLyV0Ii8+DQoJCTx1aXRleHQgbmFtZT0iUVVJWlBPRF9RVUlaX1NDT1JFIiB2YWx1ZT0iUHVhbjoiLz4NCgkJPHVpdGV4dCBuYW1lPSJRVUlaUE9EX1FVSVpfUEFTU1NDT1JFIiB2YWx1ZT0iR2XDp21lIFB1YW7EsToiLz4NCgkJPHVpdGV4dCBuYW1lPSJRVUlaUE9EX1FVSVpfTUFYU0NPUkUiIHZhbHVlPSJNYWtzaW11bSBQdWFuOiIvPg0KCQk8dWl0ZXh0IG5hbWU9IlFVSVpQT0RfUVVFU0FUTVBUX1NUUiIgdmFsdWU9IkRlbmVtZTogJW4vJXQiLz4NCgkJPHVpdGV4dCBuYW1lPSJRVUlaUE9EX1FVRVNUWVBFX1NUUiIgdmFsdWU9IlTDvHI6ICVzIi8+DQoJCTx1aXRleHQgbmFtZT0iUVVJWlBPRF9RVUVTVFlQRV9HUkQiIHZhbHVlPSJCYXNhbWFrbMSxIi8+DQoJCTx1aXRleHQgbmFtZT0iUVVJWlBPRF9RVUVTVFlQRV9TVlkiIHZhbHVlPSJBbmtldCIvPg0KCQk8dWl0ZXh0IG5hbWU9IlFVSVpQT0RfUVVJWkFUTVBUX0lORiIgdmFsdWU9IlPEsW7EsXJzxLF6Ii8+DQoJCTx1aXRleHQgbmFtZT0iUVVJWlBPRF9RVUVTQVRNUFRfSU5GIiB2YWx1ZT0iU8SxbsSxcnPEsXoiLz4NCgkJPHVpdGV4dCBuYW1lPSJXQVJOSU5HTVNHX1lFU1NUUklORyIgdmFsdWU9IkV2ZXQiLz4NCgkJPHVpdGV4dCBuYW1lPSJXQVJOSU5HTVNHX05PU1RSSU5HIiB2YWx1ZT0iSGF5xLFyIi8+DQoJCTx1aXRleHQgbmFtZT0iV0FSTklOR01TR19USVRMRVNUUklORyIgdmFsdWU9IlPEsW5hdiBHZXppbm1lIFV5YXLEsXPEsSIvPg0KCQk8dWl0ZXh0IG5hbWU9IldBUk5JTkdNU0dfTVNHU1RSSU5HIiB2YWx1ZT0iQnUgU8SxbmF2ZGEgZGVuZW5tZW1pxZ8gc29ydWxhciB2YXIuJiN4QTsmI3hBO0V2ZXQgc2XDp2VuZcSfaW5pIHTEsWtsYXTEsXJzYW7EsXogU8SxbmF2ZGFuIMOnxLFrYWNha3PEsW7EsXouIFPEsW5hdmEgZGV2YW0gZXRtZWsgacOnaW4gSGF5xLFyIHNlw6dlbmXEn2luaSB0xLFrbGF0xLFuLiIvPg0KCQk8dWl0ZXh0IG5hbWU9IklORk9STUFUSU9OX0gyNjRfRkxBU0hQTEFZRVIiIHZhbHVlPSJCaWxnaXNheWFyxLFuxLF6YSB5w7xrbMO8IG9sYW4gZ2XDp2VybGkgRmxhc2ggUGxheWVyIHPDvHLDvG3DvCBidSB2aWRlb3l1IGRlc3Rla2xlbWl5b3IuIEVuIHNvbiBGbGFzaCBQbGF5ZXIgc8O8csO8bcO8bsO8IGluZGlybWVrIGnDp2luIHZpZGVvIGFsYW7EsW7EsSB0xLFrbGF0xLF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LYXTEsWzEsW1jxLFsYXJhIGtlbmFyIMOndWJ1xJ91bnUgZ8O2c3RlciIvPg0KCQk8dWl0ZXh0IG5hbWU9Ik1VVEUiIHZhbHVlPSJTZXNzaXoiLz4NCgkJPHVpdGV4dCBuYW1lPSJET0NXUkFQX1RJVExFIiB2YWx1ZT0iUHJlc2VudGVyIERvc3lhIEVraSIvPg0KCQk8dWl0ZXh0IG5hbWU9IkRPQ1dSQVBfTVNHIiB2YWx1ZT0iQmlsZ2lzYXlhcsSxbWEgS2F5ZGV0Ii8+DQoJCTx1aXRleHQgbmFtZT0iRE9DV1JBUF9QUk9NUFQiIHZhbHVlPSLEsG5kaXJtZWsgacOnaW4gVMSxa2xhdMSxbiIvPg0KCTwvbGFuZ3VhZ2U+DQoJPGxhbmd1YWdlIGlkPSJydS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LQodC70LDQudC0ICVuIi8+DQoJCTwhLS0gc3Vic3RpdHV0aW9uOiAlbiA9PSBzbGlkZSBudW1iZXIgLS0+DQoJCTwhLS0gc3Vic3RpdHV0aW9uOiAldCA9PSB0b3RhbCBzbGlkZSBjb3VudCAtLT4NCgkJPHVpdGV4dCBuYW1lPSJTQ1JVQkJBUlNUQVRVU19TTElERUlORk8iIHZhbHVlPSLQodC70LDQudC0ICVuIC8gJXQgfCAiLz4NCgkJPHVpdGV4dCBuYW1lPSJTQ1JVQkJBUlNUQVRVU19TVE9QUEVEIiB2YWx1ZT0i0J7RgdGC0LDQvdC+0LLQu9C10L3QviIvPg0KCQk8dWl0ZXh0IG5hbWU9IlNDUlVCQkFSU1RBVFVTX1BMQVlJTkciIHZhbHVlPSLQktC+0YHQv9GA0L7QuNC30LLQtdC00LXQvdC40LUiLz4NCgkJPHVpdGV4dCBuYW1lPSJTQ1JVQkJBUlNUQVRVU19OT0FVRElPIiB2YWx1ZT0i0J3QtdGCINCw0YPQtNC40L4iLz4NCgkJPHVpdGV4dCBuYW1lPSJTQ1JVQkJBUlNUQVRVU19WSURQTEFZSU5HIiB2YWx1ZT0i0JLQvtGB0L/RgNC+0LjQt9Cy0LXQtNC10L3QuNC1INCy0LjQtNC10L4iLz4NCgkJPHVpdGV4dCBuYW1lPSJTQ1JVQkJBUlNUQVRVU19MT0FESU5HIiB2YWx1ZT0i0JfQsNCz0YDRg9C30LrQsCIvPg0KCQk8dWl0ZXh0IG5hbWU9IlNDUlVCQkFSU1RBVFVTX0JVRkZFUklORyIgdmFsdWU9ItCR0YPRhNC10YDQuNC30LDRhtC40Y8iLz4NCgkJPHVpdGV4dCBuYW1lPSJTQ1JVQkJBUlNUQVRVU19RVUVTVElPTiIgdmFsdWU9ItCe0YLQstC10YIg0L3QsCDQstC+0L/RgNC+0YEiLz4NCgkJPHVpdGV4dCBuYW1lPSJTQ1JVQkJBUlNUQVRVU19SRVZJRVdRVUlaIiB2YWx1ZT0i0J7QsdC30L7RgCDQvtC/0YDQvtGB0LAiLz4NCgkJPCEtLSBzdWJzdGl0dXRpb246ICVtID09IG1pbnV0ZXMgcmVtYWluaW5nIC0tPg0KCQk8IS0tIHN1YnN0aXR1dGlvbjogJXMgPT0gc2Vjb25kcyByZW1haW5pbmcgLS0+DQoJCTx1aXRleHQgbmFtZT0iRUxBUFNFRCIgdmFsdWU9ItCe0YHRgtCw0LvQvtGB0YwgJW0g0LzQuNC9LiAlcyDRgSIvPg0KCQk8dWl0ZXh0IG5hbWU9Ik5PVEZPVU5EIiB2YWx1ZT0i0J3QuNGH0LXQs9C+INC90LUg0L3QsNC50LTQtdC90L4iLz4NCgkJPHVpdGV4dCBuYW1lPSJBVFRBQ0hNRU5UUyIgdmFsdWU9ItCS0LvQvtC20LXQvdC40Y8iLz4NCgkJPCEtLSBzdWJzdGl0dXRpb246ICVwID09IGN1cnJlbnQgc3BlYWtlcidzIHRpdGxlIC0tPg0KCQk8dWl0ZXh0IG5hbWU9IkJJT1dJTl9USVRMRSIgdmFsdWU9ItCR0LjQvtCz0YDQsNGE0LjRjzogJXAiLz4NCgkJPHVpdGV4dCBuYW1lPSJCSU9CVE5fVElUTEUiIHZhbHVlPSLQkdC40L7Qs9GA0LDRhNC40Y8iLz4NCgkJPHVpdGV4dCBuYW1lPSJESVZJREVSQlROX1RJVExFIiB2YWx1ZT0ifCIvPg0KCQk8dWl0ZXh0IG5hbWU9IkNPTlRBQ1RCVE5fVElUTEUiIHZhbHVlPSLQmtC+0L3RgtCw0LrRgiIvPg0KCQk8dWl0ZXh0IG5hbWU9IlRBQl9RVUlaIiB2YWx1ZT0i0J7Qv9GA0L7RgSIvPg0KCQk8dWl0ZXh0IG5hbWU9IlRBQl9PVVRMSU5FIiB2YWx1ZT0i0KHRhdC10LzQsCIvPg0KCQk8dWl0ZXh0IG5hbWU9IlRBQl9USFVNQiIgdmFsdWU9ItCR0LXQs9GD0L3QvtC6Ii8+DQoJCTx1aXRleHQgbmFtZT0iVEFCX05PVEVTIiB2YWx1ZT0i0JfQsNC80LXRgtC60LgiLz4NCgkJPHVpdGV4dCBuYW1lPSJUQUJfU0VBUkNIIiB2YWx1ZT0i0J/QvtC40YHQuiIvPg0KCQk8dWl0ZXh0IG5hbWU9IlNMSURFX0hFQURJTkciIHZhbHVlPSLQl9Cw0LPQvtC70L7QstC+0Log0YHQu9Cw0LnQtNCwIi8+DQoJCTx1aXRleHQgbmFtZT0iRFVSQVRJT05fSEVBRElORyIgdmFsdWU9ItCU0LvQuNGCLdGB0YLRjCIvPg0KCQk8dWl0ZXh0IG5hbWU9IlNFQVJDSF9IRUFESU5HIiB2YWx1ZT0i0J/QvtC40YHQuiDRgtC10LrRgdGC0LA6Ii8+DQoJCTx1aXRleHQgbmFtZT0iVEhVTUJfSEVBRElORyIgdmFsdWU9ItCh0LvQsNC50LQiLz4NCgkJPHVpdGV4dCBuYW1lPSJUSFVNQl9JTkZPIiB2YWx1ZT0i0J3QsNC30LLQsNC90LjQtS/QtNC70LjRgi3QvdC+0YHRgtGMIi8+DQoJCTx1aXRleHQgbmFtZT0iQVRUQUNITkFNRV9IRUFESU5HIiB2YWx1ZT0i0JjQvNGPINGE0LDQudC70LAiLz4NCgkJPHVpdGV4dCBuYW1lPSJBVFRBQ0hTSVpFX0hFQURJTkciIHZhbHVlPSLQoNCw0LfQvNC10YAiLz4NCgkJPHVpdGV4dCBuYW1lPSJTTElERV9OT1RFUyIgdmFsdWU9ItCX0LDQvNC10YLQutC4INC6INGB0LvQsNC50LTRgyIvPg0KCQk8IS0tcXVpeiBwb2QgYW5kIG1lc3NhZ2UgYm94IHRleHRzLS0+DQoJCTx1aXRleHQgbmFtZT0iUVVJWlBPRF9RVUlaX0FUVEVNUFQiIHZhbHVlPSLQn9C+0L/Ri9GC0LrQsCDQv9GA0L7QudGC0Lgg0L7Qv9GA0L7RgToiLz4NCgkJPHVpdGV4dCBuYW1lPSJRVUlaUE9EX1FVSVpfQVRURU1QVF9WQUxVRSIgdmFsdWU9IiVuINC40LcgJXQiLz4NCgkJPHVpdGV4dCBuYW1lPSJRVUlaUE9EX1FVSVpfU0NPUkUiIHZhbHVlPSLQndCw0LHRgNCw0L3QviDQsdCw0LvQu9C+0LI6Ii8+DQoJCTx1aXRleHQgbmFtZT0iUVVJWlBPRF9RVUlaX1BBU1NTQ09SRSIgdmFsdWU9ItCf0YDQvtGF0L7QtNC90L7QuSDRgNC10LfRg9C70YzRgtCw0YI6Ii8+DQoJCTx1aXRleHQgbmFtZT0iUVVJWlBPRF9RVUlaX01BWFNDT1JFIiB2YWx1ZT0i0JzQsNC60YHQuNC80LDQu9GM0L3Ri9C5INGA0LXQt9GD0LvRjNGC0LDRgjoiLz4NCgkJPHVpdGV4dCBuYW1lPSJRVUlaUE9EX1FVRVNBVE1QVF9TVFIiIHZhbHVlPSLQn9C+0L/Ri9GC0LrQsDogJW4g0LjQtyAldCIvPg0KCQk8dWl0ZXh0IG5hbWU9IlFVSVpQT0RfUVVFU1RZUEVfU1RSIiB2YWx1ZT0i0KLQuNC/OiAlcyIvPg0KCQk8dWl0ZXh0IG5hbWU9IlFVSVpQT0RfUVVFU1RZUEVfR1JEIiB2YWx1ZT0i0KEg0L7RhtC10L3QutC+0LkiLz4NCgkJPHVpdGV4dCBuYW1lPSJRVUlaUE9EX1FVRVNUWVBFX1NWWSIgdmFsdWU9ItCe0LHQt9C+0YAiLz4NCgkJPHVpdGV4dCBuYW1lPSJRVUlaUE9EX1FVSVpBVE1QVF9JTkYiIHZhbHVlPSLQkdC+0LvRjNGI0L7QtSDRh9C40YHQu9C+Ii8+DQoJCTx1aXRleHQgbmFtZT0iUVVJWlBPRF9RVUVTQVRNUFRfSU5GIiB2YWx1ZT0i0JHQvtC70YzRiNC+0LUg0YfQuNGB0LvQviIvPg0KCQk8dWl0ZXh0IG5hbWU9IldBUk5JTkdNU0dfWUVTU1RSSU5HIiB2YWx1ZT0i0JTQsCIvPg0KCQk8dWl0ZXh0IG5hbWU9IldBUk5JTkdNU0dfTk9TVFJJTkciIHZhbHVlPSLQndC10YIiLz4NCgkJPHVpdGV4dCBuYW1lPSJXQVJOSU5HTVNHX1RJVExFU1RSSU5HIiB2YWx1ZT0i0J/RgNC10LTRg9C/0YDQtdC20LTQtdC90LjQtSDQviDQvdCw0LLQuNCz0LDRhtC40Lgg0LIg0L7Qv9GA0L7RgdC1Ii8+DQoJCTx1aXRleHQgbmFtZT0iV0FSTklOR01TR19NU0dTVFJJTkciIHZhbHVlPSLQkiDQvtC/0YDQvtGB0LUg0L7RgdGC0LDQu9C40YHRjCDQvdC10L7RgtCy0LXRh9C10L3QvdGL0LUg0LLQvtC/0YDQvtGB0Ysu0J3QsNC20LDRgtC40LUg0LrQvdC+0L/QutC4ICZxdW90O9CU0LAmcXVvdDsg0L/RgNC40LLQtdC00LXRgiDQuiDQt9Cw0LrRgNGL0YLQuNGOINC+0L/RgNC+0YHQsC4g0J3QsNC20LDRgtC40LUg0LrQvdC+0L/QutC4ICZxdW90O9Cd0LXRgiZxdW90OyDQv9GA0L7QtNC+0LvQttC40YIg0L7Qv9GA0L7RgS4iLz4NCgkJPHVpdGV4dCBuYW1lPSJJTkZPUk1BVElPTl9IMjY0X0ZMQVNIUExBWUVSIiB2YWx1ZT0i0KLQtdC60YPRidCw0Y8g0LLQtdGA0YHQuNGPINC/0YDQvtC40LPRgNGL0LLQsNGC0LXQu9GPIEZsYXNoIFBsYXllciwg0YPRgdGC0LDQvdC+0LLQu9C10L3QvdCw0Y8g0L3QsCDRjdGC0L7QvCDQutC+0LzQv9GM0Y7RgtC10YDQtSwg0L3QtSDQv9C+0LTQtNC10YDQttC40LLQsNC10YIg0Y3RgtC+INCy0LjQtNC10L4uINCp0LXQu9C60L3QuNGC0LUg0LIg0L7QsdC70LDRgdGC0Lgg0LLQuNC00LXQviwg0YfRgtC+0LHRiyDQt9Cw0LPRgNGD0LfQuNGC0Ywg0L/QvtGB0LvQtdC00L3RjtGOINCy0LXRgNGB0LjRjiDQv9GA0L7QuNCz0YDRi9Cy0LDRgtC10LvRjy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tCf0L7QutCw0LfRi9Cy0LDRgtGMINCy0YDQtdC30LrRgyDRg9GH0LDRgdGC0L3QuNC60LDQvCIvPg0KCQk8dWl0ZXh0IG5hbWU9Ik1VVEUiIHZhbHVlPSLQntGC0LrQu9GO0YfQuNGC0Ywg0LfQstGD0LoiLz4NCgkJPHVpdGV4dCBuYW1lPSJET0NXUkFQX1RJVExFIiB2YWx1ZT0i0JLQu9C+0LbQtdC90LjQtSDQsiDRhNCw0LnQuyBBZG9iZSBQcmVzZW50ZXIiLz4NCgkJPHVpdGV4dCBuYW1lPSJET0NXUkFQX01TRyIgdmFsdWU9ItCh0L7RhdGA0LDQvdC40YLRjCDQsiDQv9Cw0L/QutGDICZxdW90O9Cc0L7QuSDQutC+0LzQv9GM0Y7RgtC10YAmcXVvdDsiLz4NCgkJPHVpdGV4dCBuYW1lPSJET0NXUkFQX1BST01QVCIgdmFsdWU9ItCp0LXQu9C60L3Rg9GC0Ywg0LTQu9GPINC30LDQs9GA0YPQt9C60LgiLz4NCgk8L2xhbmd1YWdlPg0KPC9jb25maWd1cmF0aW9uPg0K"/>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quot;/&gt;&lt;/TableIndex&gt;&lt;/ShapeTextInfo&gt;"/>
</p:tagLst>
</file>

<file path=ppt/tags/tag12.xml><?xml version="1.0" encoding="utf-8"?>
<p:tagLst xmlns:a="http://schemas.openxmlformats.org/drawingml/2006/main" xmlns:r="http://schemas.openxmlformats.org/officeDocument/2006/relationships" xmlns:p="http://schemas.openxmlformats.org/presentationml/2006/main">
  <p:tag name="PPSNARRATION" val="1,1939630898,C:\Users\danielm\Desktop\webinarLabView-3DMVL-v2_pptx\Media.ppcx"/>
</p:tagLst>
</file>

<file path=ppt/tags/tag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8&quot;/&gt;&lt;lineCharCount val=&quot;36&quot;/&gt;&lt;/TableIndex&gt;&lt;/ShapeTextInfo&gt;"/>
</p:tagLst>
</file>

<file path=ppt/tags/tag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17&quot;/&gt;&lt;lineCharCount val=&quot;39&quot;/&gt;&lt;/TableIndex&gt;&lt;/ShapeTextInfo&gt;"/>
</p:tagLst>
</file>

<file path=ppt/tags/tag15.xml><?xml version="1.0" encoding="utf-8"?>
<p:tagLst xmlns:a="http://schemas.openxmlformats.org/drawingml/2006/main" xmlns:r="http://schemas.openxmlformats.org/officeDocument/2006/relationships" xmlns:p="http://schemas.openxmlformats.org/presentationml/2006/main">
  <p:tag name="PPSNARRATION" val="2,1939630898,C:\Users\danielm\Desktop\webinarLabView-3DMVL-v2_pptx\Media.ppcx"/>
</p:tagLst>
</file>

<file path=ppt/tags/tag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3&quot;/&gt;&lt;/TableIndex&gt;&lt;/ShapeTextInfo&gt;"/>
</p:tagLst>
</file>

<file path=ppt/tags/tag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7&quot;/&gt;&lt;lineCharCount val=&quot;32&quot;/&gt;&lt;/TableIndex&gt;&lt;/ShapeTextInfo&gt;"/>
</p:tagLst>
</file>

<file path=ppt/tags/tag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6&quot;/&gt;&lt;lineCharCount val=&quot;36&quot;/&gt;&lt;/TableIndex&gt;&lt;/ShapeTextInfo&gt;"/>
</p:tagLst>
</file>

<file path=ppt/tags/tag19.xml><?xml version="1.0" encoding="utf-8"?>
<p:tagLst xmlns:a="http://schemas.openxmlformats.org/drawingml/2006/main" xmlns:r="http://schemas.openxmlformats.org/officeDocument/2006/relationships" xmlns:p="http://schemas.openxmlformats.org/presentationml/2006/main">
  <p:tag name="PPSNARRATION" val="3,1939630898,C:\Users\danielm\Desktop\webinarLabView-3DMVL-v2_pptx\Media.ppcx"/>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8&quot;/&gt;&lt;lineCharCount val=&quot;17&quot;/&gt;&lt;/TableIndex&gt;&lt;/ShapeTextInfo&gt;"/>
</p:tagLst>
</file>

<file path=ppt/tags/tag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8&quot;/&gt;&lt;/TableIndex&gt;&lt;/ShapeTextInfo&gt;"/>
</p:tagLst>
</file>

<file path=ppt/tags/tag21.xml><?xml version="1.0" encoding="utf-8"?>
<p:tagLst xmlns:a="http://schemas.openxmlformats.org/drawingml/2006/main" xmlns:r="http://schemas.openxmlformats.org/officeDocument/2006/relationships" xmlns:p="http://schemas.openxmlformats.org/presentationml/2006/main">
  <p:tag name="PPSNARRATION" val="4,1939630898,C:\Users\danielm\Desktop\webinarLabView-3DMVL-v2_pptx\Media.ppcx"/>
</p:tagLst>
</file>

<file path=ppt/tags/tag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8&quot;/&gt;&lt;/TableIndex&gt;&lt;/ShapeTextInfo&gt;"/>
</p:tagLst>
</file>

<file path=ppt/tags/tag23.xml><?xml version="1.0" encoding="utf-8"?>
<p:tagLst xmlns:a="http://schemas.openxmlformats.org/drawingml/2006/main" xmlns:r="http://schemas.openxmlformats.org/officeDocument/2006/relationships" xmlns:p="http://schemas.openxmlformats.org/presentationml/2006/main">
  <p:tag name="PPSNARRATION" val="5,1939630898,C:\Users\danielm\Desktop\webinarLabView-3DMVL-v2_pptx\Media.ppcx"/>
</p:tagLst>
</file>

<file path=ppt/tags/tag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7&quot;/&gt;&lt;/TableIndex&gt;&lt;/ShapeTextInfo&gt;"/>
</p:tagLst>
</file>

<file path=ppt/tags/tag25.xml><?xml version="1.0" encoding="utf-8"?>
<p:tagLst xmlns:a="http://schemas.openxmlformats.org/drawingml/2006/main" xmlns:r="http://schemas.openxmlformats.org/officeDocument/2006/relationships" xmlns:p="http://schemas.openxmlformats.org/presentationml/2006/main">
  <p:tag name="PPSNARRATION" val="6,1939630898,C:\Users\danielm\Desktop\webinarLabView-3DMVL-v2_pptx\Media.ppcx"/>
</p:tagLst>
</file>

<file path=ppt/tags/tag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0&quot;/&gt;&lt;/TableIndex&gt;&lt;/ShapeTextInfo&gt;"/>
</p:tagLst>
</file>

<file path=ppt/tags/tag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8.xml><?xml version="1.0" encoding="utf-8"?>
<p:tagLst xmlns:a="http://schemas.openxmlformats.org/drawingml/2006/main" xmlns:r="http://schemas.openxmlformats.org/officeDocument/2006/relationships" xmlns:p="http://schemas.openxmlformats.org/presentationml/2006/main">
  <p:tag name="PRESENTER_SHAPEINFO" val="&lt;ThreeDShapeInfo&gt;&lt;uuid val=&quot;{158888BF-BFD4-458F-B9C9-6D06A4BAA52C}&quot;/&gt;&lt;isInvalidForFieldText val=&quot;0&quot;/&gt;&lt;Image&gt;&lt;filename val=&quot;C:\Users\danielm\AppData\Local\Temp\PR\data\asimages\{158888BF-BFD4-458F-B9C9-6D06A4BAA52C}_6.png&quot;/&gt;&lt;left val=&quot;16&quot;/&gt;&lt;top val=&quot;67&quot;/&gt;&lt;width val=&quot;346&quot;/&gt;&lt;height val=&quot;57&quot;/&gt;&lt;hasText val=&quot;1&quot;/&gt;&lt;/Image&gt;&lt;/ThreeDShapeInfo&gt;"/>
</p:tagLst>
</file>

<file path=ppt/tags/tag29.xml><?xml version="1.0" encoding="utf-8"?>
<p:tagLst xmlns:a="http://schemas.openxmlformats.org/drawingml/2006/main" xmlns:r="http://schemas.openxmlformats.org/officeDocument/2006/relationships" xmlns:p="http://schemas.openxmlformats.org/presentationml/2006/main">
  <p:tag name="PPSNARRATION" val="7,1939630898,C:\Users\danielm\Desktop\webinarLabView-3DMVL-v2_pptx\Media.ppcx"/>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48&quot;/&gt;&lt;lineCharCount val=&quot;7&quot;/&gt;&lt;lineCharCount val=&quot;14&quot;/&gt;&lt;lineCharCount val=&quot;13&quot;/&gt;&lt;lineCharCount val=&quot;13&quot;/&gt;&lt;lineCharCount val=&quot;12&quot;/&gt;&lt;/TableIndex&gt;&lt;/ShapeTextInfo&gt;"/>
</p:tagLst>
</file>

<file path=ppt/tags/tag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5&quot;/&gt;&lt;/TableIndex&gt;&lt;/ShapeTextInfo&gt;"/>
</p:tagLst>
</file>

<file path=ppt/tags/tag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3&quot;/&gt;&lt;/TableIndex&gt;&lt;/ShapeTextInfo&gt;"/>
</p:tagLst>
</file>

<file path=ppt/tags/tag32.xml><?xml version="1.0" encoding="utf-8"?>
<p:tagLst xmlns:a="http://schemas.openxmlformats.org/drawingml/2006/main" xmlns:r="http://schemas.openxmlformats.org/officeDocument/2006/relationships" xmlns:p="http://schemas.openxmlformats.org/presentationml/2006/main">
  <p:tag name="PPSNARRATION" val="8,1939630898,C:\Users\danielm\Desktop\webinarLabView-3DMVL-v2_pptx\Media.ppcx"/>
</p:tagLst>
</file>

<file path=ppt/tags/tag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3&quot;/&gt;&lt;/TableIndex&gt;&lt;/ShapeTextInfo&gt;"/>
</p:tagLst>
</file>

<file path=ppt/tags/tag34.xml><?xml version="1.0" encoding="utf-8"?>
<p:tagLst xmlns:a="http://schemas.openxmlformats.org/drawingml/2006/main" xmlns:r="http://schemas.openxmlformats.org/officeDocument/2006/relationships" xmlns:p="http://schemas.openxmlformats.org/presentationml/2006/main">
  <p:tag name="PPSNARRATION" val="9,1939630898,C:\Users\danielm\Desktop\webinarLabView-3DMVL-v2_pptx\Media.ppcx"/>
</p:tagLst>
</file>

<file path=ppt/tags/tag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0&quot;/&gt;&lt;/TableIndex&gt;&lt;/ShapeTextInfo&gt;"/>
</p:tagLst>
</file>

<file path=ppt/tags/tag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0&quot;/&gt;&lt;/TableIndex&gt;&lt;/ShapeTextInfo&gt;"/>
</p:tagLst>
</file>

<file path=ppt/tags/tag37.xml><?xml version="1.0" encoding="utf-8"?>
<p:tagLst xmlns:a="http://schemas.openxmlformats.org/drawingml/2006/main" xmlns:r="http://schemas.openxmlformats.org/officeDocument/2006/relationships" xmlns:p="http://schemas.openxmlformats.org/presentationml/2006/main">
  <p:tag name="PPSNARRATION" val="10,1939630898,C:\Users\danielm\Desktop\webinarLabView-3DMVL-v2_pptx\Media.ppcx"/>
</p:tagLst>
</file>

<file path=ppt/tags/tag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1&quot;/&gt;&lt;/TableIndex&gt;&lt;/ShapeTextInfo&gt;"/>
</p:tagLst>
</file>

<file path=ppt/tags/tag39.xml><?xml version="1.0" encoding="utf-8"?>
<p:tagLst xmlns:a="http://schemas.openxmlformats.org/drawingml/2006/main" xmlns:r="http://schemas.openxmlformats.org/officeDocument/2006/relationships" xmlns:p="http://schemas.openxmlformats.org/presentationml/2006/main">
  <p:tag name="PPSNARRATION" val="11,1939630898,C:\Users\danielm\Desktop\webinarLabView-3DMVL-v2_pptx\Media.ppcx"/>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8&quot;/&gt;&lt;/TableIndex&gt;&lt;/ShapeTextInfo&gt;"/>
</p:tagLst>
</file>

<file path=ppt/tags/tag41.xml><?xml version="1.0" encoding="utf-8"?>
<p:tagLst xmlns:a="http://schemas.openxmlformats.org/drawingml/2006/main" xmlns:r="http://schemas.openxmlformats.org/officeDocument/2006/relationships" xmlns:p="http://schemas.openxmlformats.org/presentationml/2006/main">
  <p:tag name="PPSNARRATION" val="12,1939630898,C:\Users\danielm\Desktop\webinarLabView-3DMVL-v2_pptx\Media.ppcx"/>
</p:tagLst>
</file>

<file path=ppt/tags/tag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0&quot;/&gt;&lt;/TableIndex&gt;&lt;/ShapeTextInfo&gt;"/>
</p:tagLst>
</file>

<file path=ppt/tags/tag43.xml><?xml version="1.0" encoding="utf-8"?>
<p:tagLst xmlns:a="http://schemas.openxmlformats.org/drawingml/2006/main" xmlns:r="http://schemas.openxmlformats.org/officeDocument/2006/relationships" xmlns:p="http://schemas.openxmlformats.org/presentationml/2006/main">
  <p:tag name="PPSNARRATION" val="13,1939630898,C:\Users\danielm\Desktop\webinarLabView-3DMVL-v2_pptx\Media.ppcx"/>
</p:tagLst>
</file>

<file path=ppt/tags/tag4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5&quot;/&gt;&lt;/TableIndex&gt;&lt;/ShapeTextInfo&gt;"/>
</p:tagLst>
</file>

<file path=ppt/tags/tag45.xml><?xml version="1.0" encoding="utf-8"?>
<p:tagLst xmlns:a="http://schemas.openxmlformats.org/drawingml/2006/main" xmlns:r="http://schemas.openxmlformats.org/officeDocument/2006/relationships" xmlns:p="http://schemas.openxmlformats.org/presentationml/2006/main">
  <p:tag name="PPSNARRATION" val="14,1939630898,C:\Users\danielm\Desktop\webinarLabView-3DMVL-v2_pptx\Media.ppcx"/>
</p:tagLst>
</file>

<file path=ppt/tags/tag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4&quot;/&gt;&lt;/TableIndex&gt;&lt;/ShapeTextInfo&gt;"/>
</p:tagLst>
</file>

<file path=ppt/tags/tag47.xml><?xml version="1.0" encoding="utf-8"?>
<p:tagLst xmlns:a="http://schemas.openxmlformats.org/drawingml/2006/main" xmlns:r="http://schemas.openxmlformats.org/officeDocument/2006/relationships" xmlns:p="http://schemas.openxmlformats.org/presentationml/2006/main">
  <p:tag name="PPSNARRATION" val="15,1939630898,C:\Users\danielm\Desktop\webinarLabView-3DMVL-v2_pptx\Media.ppcx"/>
</p:tagLst>
</file>

<file path=ppt/tags/tag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7&quot;/&gt;&lt;/TableIndex&gt;&lt;/ShapeTextInfo&gt;"/>
</p:tagLst>
</file>

<file path=ppt/tags/tag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2&quot;/&gt;&lt;/TableIndex&gt;&lt;/ShapeTextInfo&gt;"/>
</p:tagLst>
</file>

<file path=ppt/tags/tag5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quot;/&gt;&lt;/TableIndex&gt;&lt;/ShapeTextInfo&gt;"/>
</p:tagLst>
</file>

<file path=ppt/tags/tag5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3&quot;/&gt;&lt;/TableIndex&gt;&lt;/ShapeTextInfo&gt;"/>
</p:tagLst>
</file>

<file path=ppt/tags/tag5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quot;/&gt;&lt;/TableIndex&gt;&lt;/ShapeTextInfo&gt;"/>
</p:tagLst>
</file>

<file path=ppt/tags/tag55.xml><?xml version="1.0" encoding="utf-8"?>
<p:tagLst xmlns:a="http://schemas.openxmlformats.org/drawingml/2006/main" xmlns:r="http://schemas.openxmlformats.org/officeDocument/2006/relationships" xmlns:p="http://schemas.openxmlformats.org/presentationml/2006/main">
  <p:tag name="PPSNARRATION" val="16,1939630898,C:\Users\danielm\Desktop\webinarLabView-3DMVL-v2_pptx\Media.ppcx"/>
</p:tagLst>
</file>

<file path=ppt/tags/tag5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3&quot;/&gt;&lt;/TableIndex&gt;&lt;/ShapeTextInfo&gt;"/>
</p:tagLst>
</file>

<file path=ppt/tags/tag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Lst>
</file>

<file path=ppt/tags/tag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9.xml><?xml version="1.0" encoding="utf-8"?>
<p:tagLst xmlns:a="http://schemas.openxmlformats.org/drawingml/2006/main" xmlns:r="http://schemas.openxmlformats.org/officeDocument/2006/relationships" xmlns:p="http://schemas.openxmlformats.org/presentationml/2006/main">
  <p:tag name="PPSNARRATION" val="17,1939630898,C:\Users\danielm\Desktop\webinarLabView-3DMVL-v2_pptx\Media.ppcx"/>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quot;/&gt;&lt;/TableIndex&gt;&lt;/ShapeTextInfo&gt;"/>
</p:tagLst>
</file>

<file path=ppt/tags/tag6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1&quot;/&gt;&lt;/TableIndex&gt;&lt;/ShapeTextInfo&gt;"/>
</p:tagLst>
</file>

<file path=ppt/tags/tag61.xml><?xml version="1.0" encoding="utf-8"?>
<p:tagLst xmlns:a="http://schemas.openxmlformats.org/drawingml/2006/main" xmlns:r="http://schemas.openxmlformats.org/officeDocument/2006/relationships" xmlns:p="http://schemas.openxmlformats.org/presentationml/2006/main">
  <p:tag name="PPSNARRATION" val="18,1939630898,C:\Users\danielm\Desktop\webinarLabView-3DMVL-v2_pptx\Media.ppcx"/>
</p:tagLst>
</file>

<file path=ppt/tags/tag6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3&quot;/&gt;&lt;/TableIndex&gt;&lt;/ShapeTextInfo&gt;"/>
</p:tagLst>
</file>

<file path=ppt/tags/tag6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9&quot;/&gt;&lt;/TableIndex&gt;&lt;/ShapeTextInfo&gt;"/>
</p:tagLst>
</file>

<file path=ppt/tags/tag6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Lst>
</file>

<file path=ppt/tags/tag6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5&quot;/&gt;&lt;/TableIndex&gt;&lt;/ShapeTextInfo&gt;"/>
</p:tagLst>
</file>

<file path=ppt/tags/tag66.xml><?xml version="1.0" encoding="utf-8"?>
<p:tagLst xmlns:a="http://schemas.openxmlformats.org/drawingml/2006/main" xmlns:r="http://schemas.openxmlformats.org/officeDocument/2006/relationships" xmlns:p="http://schemas.openxmlformats.org/presentationml/2006/main">
  <p:tag name="PPSNARRATION" val="19,1939630898,C:\Users\danielm\Desktop\webinarLabView-3DMVL-v2_pptx\Media.ppcx"/>
</p:tagLst>
</file>

<file path=ppt/tags/tag6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3&quot;/&gt;&lt;/TableIndex&gt;&lt;/ShapeTextInfo&gt;"/>
</p:tagLst>
</file>

<file path=ppt/tags/tag6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2.xml><?xml version="1.0" encoding="utf-8"?>
<p:tagLst xmlns:a="http://schemas.openxmlformats.org/drawingml/2006/main" xmlns:r="http://schemas.openxmlformats.org/officeDocument/2006/relationships" xmlns:p="http://schemas.openxmlformats.org/presentationml/2006/main">
  <p:tag name="PPSNARRATION" val="20,1939630898,C:\Users\danielm\Desktop\webinarLabView-3DMVL-v2_pptx\Media.ppcx"/>
</p:tagLst>
</file>

<file path=ppt/tags/tag73.xml><?xml version="1.0" encoding="utf-8"?>
<p:tagLst xmlns:a="http://schemas.openxmlformats.org/drawingml/2006/main" xmlns:r="http://schemas.openxmlformats.org/officeDocument/2006/relationships" xmlns:p="http://schemas.openxmlformats.org/presentationml/2006/main">
  <p:tag name="PPSNARRATION" val="21,1939630898,C:\Users\danielm\Desktop\webinarLabView-3DMVL-v2_pptx\Media.ppcx"/>
</p:tagLst>
</file>

<file path=ppt/tags/tag7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3&quot;/&gt;&lt;/TableIndex&gt;&lt;/ShapeTextInfo&gt;"/>
</p:tagLst>
</file>

<file path=ppt/tags/tag7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60&quot;/&gt;&lt;lineCharCount val=&quot;43&quot;/&gt;&lt;/TableIndex&gt;&lt;/ShapeTextInfo&gt;"/>
  <p:tag name="PRESENTER_SHAPEINFO" val="&lt;ThreeDShapeInfo&gt;&lt;uuid val=&quot;{2FDF317B-3217-49E7-AC12-32ECACA6CAE0}&quot;/&gt;&lt;isInvalidForFieldText val=&quot;0&quot;/&gt;&lt;Image&gt;&lt;filename val=&quot;C:\Users\danielm\AppData\Local\Temp\PR\data\asimages\{2FDF317B-3217-49E7-AC12-32ECACA6CAE0}_21.png&quot;/&gt;&lt;left val=&quot;127&quot;/&gt;&lt;top val=&quot;79&quot;/&gt;&lt;width val=&quot;547&quot;/&gt;&lt;height val=&quot;56&quot;/&gt;&lt;hasText val=&quot;1&quot;/&gt;&lt;/Image&gt;&lt;/ThreeDShapeInfo&gt;"/>
</p:tagLst>
</file>

<file path=ppt/tags/tag76.xml><?xml version="1.0" encoding="utf-8"?>
<p:tagLst xmlns:a="http://schemas.openxmlformats.org/drawingml/2006/main" xmlns:r="http://schemas.openxmlformats.org/officeDocument/2006/relationships" xmlns:p="http://schemas.openxmlformats.org/presentationml/2006/main">
  <p:tag name="PPSNARRATION" val="22,1939630898,C:\Users\danielm\Desktop\webinarLabView-3DMVL-v2_pptx\Media.ppcx"/>
</p:tagLst>
</file>

<file path=ppt/tags/tag7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55&quot;/&gt;&lt;lineCharCount val=&quot;6&quot;/&gt;&lt;/TableIndex&gt;&lt;/ShapeTextInfo&gt;"/>
</p:tagLst>
</file>

<file path=ppt/tags/tag7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Lst>
</file>

<file path=ppt/tags/tag79.xml><?xml version="1.0" encoding="utf-8"?>
<p:tagLst xmlns:a="http://schemas.openxmlformats.org/drawingml/2006/main" xmlns:r="http://schemas.openxmlformats.org/officeDocument/2006/relationships" xmlns:p="http://schemas.openxmlformats.org/presentationml/2006/main">
  <p:tag name="PPSNARRATION" val="23,1939630898,C:\Users\danielm\Desktop\webinarLabView-3DMVL-v2_pptx\Media.ppcx"/>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PRESENTER_SHAPEINFO" val="&lt;ThreeDShapeInfo&gt;&lt;uuid val=&quot;{F5E37F95-5B36-4417-82AC-913B39B8967B}&quot;/&gt;&lt;isInvalidForFieldText val=&quot;0&quot;/&gt;&lt;Image&gt;&lt;filename val=&quot;C:\Users\danielm\AppData\Local\Temp\PR\data\asimages\{F5E37F95-5B36-4417-82AC-913B39B8967B}_MtorLt.png&quot;/&gt;&lt;left val=&quot;37&quot;/&gt;&lt;top val=&quot;544&quot;/&gt;&lt;width val=&quot;208&quot;/&gt;&lt;height val=&quot;49&quot;/&gt;&lt;hasText val=&quot;1&quot;/&gt;&lt;/Image&gt;&lt;/ThreeDShapeInfo&gt;"/>
</p:tagLst>
</file>

<file path=ppt/tags/tag8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Lst>
</file>

<file path=ppt/tags/tag81.xml><?xml version="1.0" encoding="utf-8"?>
<p:tagLst xmlns:a="http://schemas.openxmlformats.org/drawingml/2006/main" xmlns:r="http://schemas.openxmlformats.org/officeDocument/2006/relationships" xmlns:p="http://schemas.openxmlformats.org/presentationml/2006/main">
  <p:tag name="PPSNARRATION" val="24,1939630898,C:\Users\danielm\Desktop\webinarLabView-3DMVL-v2_pptx\Media.ppcx"/>
</p:tagLst>
</file>

<file path=ppt/tags/tag8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7&quot;/&gt;&lt;/TableIndex&gt;&lt;/ShapeTextInfo&gt;"/>
</p:tagLst>
</file>

<file path=ppt/tags/tag83.xml><?xml version="1.0" encoding="utf-8"?>
<p:tagLst xmlns:a="http://schemas.openxmlformats.org/drawingml/2006/main" xmlns:r="http://schemas.openxmlformats.org/officeDocument/2006/relationships" xmlns:p="http://schemas.openxmlformats.org/presentationml/2006/main">
  <p:tag name="PPSNARRATION" val="25,1939630898,C:\Users\danielm\Desktop\webinarLabView-3DMVL-v2_pptx\Media.ppcx"/>
</p:tagLst>
</file>

<file path=ppt/tags/tag8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3&quot;/&gt;&lt;/TableIndex&gt;&lt;/ShapeTextInfo&gt;"/>
</p:tagLst>
</file>

<file path=ppt/tags/tag85.xml><?xml version="1.0" encoding="utf-8"?>
<p:tagLst xmlns:a="http://schemas.openxmlformats.org/drawingml/2006/main" xmlns:r="http://schemas.openxmlformats.org/officeDocument/2006/relationships" xmlns:p="http://schemas.openxmlformats.org/presentationml/2006/main">
  <p:tag name="PPSNARRATION" val="26,1939630898,C:\Users\danielm\Desktop\webinarLabView-3DMVL-v2_pptx\Media.ppcx"/>
</p:tagLst>
</file>

<file path=ppt/tags/tag8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1&quot;/&gt;&lt;/TableIndex&gt;&lt;/ShapeTextInfo&gt;"/>
</p:tagLst>
</file>

<file path=ppt/tags/tag8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50&quot;/&gt;&lt;lineCharCount val=&quot;1&quot;/&gt;&lt;lineCharCount val=&quot;54&quot;/&gt;&lt;/TableIndex&gt;&lt;/ShapeTextInfo&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heme/theme1.xml><?xml version="1.0" encoding="utf-8"?>
<a:theme xmlns:a="http://schemas.openxmlformats.org/drawingml/2006/main" name="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6584</TotalTime>
  <Words>3181</Words>
  <Application>Microsoft Office PowerPoint</Application>
  <PresentationFormat>Custom</PresentationFormat>
  <Paragraphs>229</Paragraphs>
  <Slides>26</Slides>
  <Notes>26</Notes>
  <HiddenSlides>0</HiddenSlides>
  <MMClips>2</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Diseño personalizado</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user</dc:creator>
  <cp:lastModifiedBy>Rui Zhou</cp:lastModifiedBy>
  <cp:revision>296</cp:revision>
  <cp:lastPrinted>2012-10-29T14:03:19Z</cp:lastPrinted>
  <dcterms:created xsi:type="dcterms:W3CDTF">2008-11-14T08:27:53Z</dcterms:created>
  <dcterms:modified xsi:type="dcterms:W3CDTF">2013-10-29T08:58:16Z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fo 1">
    <vt:lpwstr/>
  </property>
  <property fmtid="{D5CDD505-2E9C-101B-9397-08002B2CF9AE}" pid="3" name="Info 2">
    <vt:lpwstr/>
  </property>
  <property fmtid="{D5CDD505-2E9C-101B-9397-08002B2CF9AE}" pid="4" name="Info 3">
    <vt:lpwstr/>
  </property>
  <property fmtid="{D5CDD505-2E9C-101B-9397-08002B2CF9AE}" pid="5" name="Info 4">
    <vt:lpwstr/>
  </property>
</Properties>
</file>